
<file path=[Content_Types].xml><?xml version="1.0" encoding="utf-8"?>
<Types xmlns="http://schemas.openxmlformats.org/package/2006/content-types">
  <Default Extension="png" ContentType="image/png"/>
  <Default Extension="bin" ContentType="application/vnd.openxmlformats-officedocument.oleObject"/>
  <Default Extension="jfif" ContentType="image/jpe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Lst>
  <p:sldIdLst>
    <p:sldId id="256" r:id="rId4"/>
    <p:sldId id="257" r:id="rId5"/>
    <p:sldId id="258" r:id="rId6"/>
    <p:sldId id="259" r:id="rId7"/>
    <p:sldId id="260" r:id="rId8"/>
    <p:sldId id="261" r:id="rId9"/>
    <p:sldId id="268" r:id="rId10"/>
    <p:sldId id="262" r:id="rId11"/>
    <p:sldId id="263" r:id="rId12"/>
    <p:sldId id="264" r:id="rId13"/>
    <p:sldId id="266" r:id="rId14"/>
    <p:sldId id="267"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7" d="100"/>
          <a:sy n="87" d="100"/>
        </p:scale>
        <p:origin x="52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0" Type="http://schemas.openxmlformats.org/officeDocument/2006/relationships/slide" Target="slides/slide17.xml"/><Relationship Id="rId41"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9.wmf"/></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470E3E5-99A9-4497-89D1-F7BCA4F3B9CA}" type="datetimeFigureOut">
              <a:rPr lang="en-US" smtClean="0"/>
              <a:t>12/15/2023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70264126-E416-4504-A414-CC080B036ADF}" type="slidenum">
              <a:rPr lang="en-US" smtClean="0"/>
              <a:t>‹#›</a:t>
            </a:fld>
            <a:endParaRPr lang="en-US"/>
          </a:p>
        </p:txBody>
      </p:sp>
    </p:spTree>
    <p:extLst>
      <p:ext uri="{BB962C8B-B14F-4D97-AF65-F5344CB8AC3E}">
        <p14:creationId xmlns:p14="http://schemas.microsoft.com/office/powerpoint/2010/main" val="483814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470E3E5-99A9-4497-89D1-F7BCA4F3B9CA}" type="datetimeFigureOut">
              <a:rPr lang="en-US" smtClean="0"/>
              <a:t>12/15/2023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264126-E416-4504-A414-CC080B036ADF}" type="slidenum">
              <a:rPr lang="en-US" smtClean="0"/>
              <a:t>‹#›</a:t>
            </a:fld>
            <a:endParaRPr lang="en-US"/>
          </a:p>
        </p:txBody>
      </p:sp>
    </p:spTree>
    <p:extLst>
      <p:ext uri="{BB962C8B-B14F-4D97-AF65-F5344CB8AC3E}">
        <p14:creationId xmlns:p14="http://schemas.microsoft.com/office/powerpoint/2010/main" val="2929706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470E3E5-99A9-4497-89D1-F7BCA4F3B9CA}" type="datetimeFigureOut">
              <a:rPr lang="en-US" smtClean="0"/>
              <a:t>12/15/2023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264126-E416-4504-A414-CC080B036ADF}" type="slidenum">
              <a:rPr lang="en-US" smtClean="0"/>
              <a:t>‹#›</a:t>
            </a:fld>
            <a:endParaRPr lang="en-US"/>
          </a:p>
        </p:txBody>
      </p:sp>
    </p:spTree>
    <p:extLst>
      <p:ext uri="{BB962C8B-B14F-4D97-AF65-F5344CB8AC3E}">
        <p14:creationId xmlns:p14="http://schemas.microsoft.com/office/powerpoint/2010/main" val="19495188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ar-EG"/>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ar-EG"/>
          </a:p>
        </p:txBody>
      </p:sp>
      <p:sp>
        <p:nvSpPr>
          <p:cNvPr id="4" name="Date Placeholder 3"/>
          <p:cNvSpPr>
            <a:spLocks noGrp="1"/>
          </p:cNvSpPr>
          <p:nvPr>
            <p:ph type="dt" sz="half" idx="10"/>
          </p:nvPr>
        </p:nvSpPr>
        <p:spPr/>
        <p:txBody>
          <a:bodyPr/>
          <a:lstStyle/>
          <a:p>
            <a:fld id="{EFD913B7-3C09-4A81-8063-D704D63A97EC}" type="datetimeFigureOut">
              <a:rPr lang="ar-EG" smtClean="0"/>
              <a:t>03/06/1445</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01DFF33B-78CE-4E17-9D4C-004EE5CD5451}" type="slidenum">
              <a:rPr lang="ar-EG" smtClean="0"/>
              <a:t>‹#›</a:t>
            </a:fld>
            <a:endParaRPr lang="ar-EG"/>
          </a:p>
        </p:txBody>
      </p:sp>
    </p:spTree>
    <p:extLst>
      <p:ext uri="{BB962C8B-B14F-4D97-AF65-F5344CB8AC3E}">
        <p14:creationId xmlns:p14="http://schemas.microsoft.com/office/powerpoint/2010/main" val="13250268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ar-EG"/>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EG"/>
          </a:p>
        </p:txBody>
      </p:sp>
      <p:sp>
        <p:nvSpPr>
          <p:cNvPr id="4" name="Date Placeholder 3"/>
          <p:cNvSpPr>
            <a:spLocks noGrp="1"/>
          </p:cNvSpPr>
          <p:nvPr>
            <p:ph type="dt" sz="half" idx="10"/>
          </p:nvPr>
        </p:nvSpPr>
        <p:spPr/>
        <p:txBody>
          <a:bodyPr/>
          <a:lstStyle/>
          <a:p>
            <a:fld id="{EFD913B7-3C09-4A81-8063-D704D63A97EC}" type="datetimeFigureOut">
              <a:rPr lang="ar-EG" smtClean="0"/>
              <a:t>03/06/1445</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01DFF33B-78CE-4E17-9D4C-004EE5CD5451}" type="slidenum">
              <a:rPr lang="ar-EG" smtClean="0"/>
              <a:t>‹#›</a:t>
            </a:fld>
            <a:endParaRPr lang="ar-EG"/>
          </a:p>
        </p:txBody>
      </p:sp>
    </p:spTree>
    <p:extLst>
      <p:ext uri="{BB962C8B-B14F-4D97-AF65-F5344CB8AC3E}">
        <p14:creationId xmlns:p14="http://schemas.microsoft.com/office/powerpoint/2010/main" val="8965134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r">
              <a:defRPr sz="4000" b="1" cap="all"/>
            </a:lvl1pPr>
          </a:lstStyle>
          <a:p>
            <a:r>
              <a:rPr lang="en-US" smtClean="0"/>
              <a:t>Click to edit Master title style</a:t>
            </a:r>
            <a:endParaRPr lang="ar-EG"/>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FD913B7-3C09-4A81-8063-D704D63A97EC}" type="datetimeFigureOut">
              <a:rPr lang="ar-EG" smtClean="0"/>
              <a:t>03/06/1445</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01DFF33B-78CE-4E17-9D4C-004EE5CD5451}" type="slidenum">
              <a:rPr lang="ar-EG" smtClean="0"/>
              <a:t>‹#›</a:t>
            </a:fld>
            <a:endParaRPr lang="ar-EG"/>
          </a:p>
        </p:txBody>
      </p:sp>
    </p:spTree>
    <p:extLst>
      <p:ext uri="{BB962C8B-B14F-4D97-AF65-F5344CB8AC3E}">
        <p14:creationId xmlns:p14="http://schemas.microsoft.com/office/powerpoint/2010/main" val="15136969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ar-EG"/>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EG"/>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EG"/>
          </a:p>
        </p:txBody>
      </p:sp>
      <p:sp>
        <p:nvSpPr>
          <p:cNvPr id="5" name="Date Placeholder 4"/>
          <p:cNvSpPr>
            <a:spLocks noGrp="1"/>
          </p:cNvSpPr>
          <p:nvPr>
            <p:ph type="dt" sz="half" idx="10"/>
          </p:nvPr>
        </p:nvSpPr>
        <p:spPr/>
        <p:txBody>
          <a:bodyPr/>
          <a:lstStyle/>
          <a:p>
            <a:fld id="{EFD913B7-3C09-4A81-8063-D704D63A97EC}" type="datetimeFigureOut">
              <a:rPr lang="ar-EG" smtClean="0"/>
              <a:t>03/06/1445</a:t>
            </a:fld>
            <a:endParaRPr lang="ar-EG"/>
          </a:p>
        </p:txBody>
      </p:sp>
      <p:sp>
        <p:nvSpPr>
          <p:cNvPr id="6" name="Footer Placeholder 5"/>
          <p:cNvSpPr>
            <a:spLocks noGrp="1"/>
          </p:cNvSpPr>
          <p:nvPr>
            <p:ph type="ftr" sz="quarter" idx="11"/>
          </p:nvPr>
        </p:nvSpPr>
        <p:spPr/>
        <p:txBody>
          <a:bodyPr/>
          <a:lstStyle/>
          <a:p>
            <a:endParaRPr lang="ar-EG"/>
          </a:p>
        </p:txBody>
      </p:sp>
      <p:sp>
        <p:nvSpPr>
          <p:cNvPr id="7" name="Slide Number Placeholder 6"/>
          <p:cNvSpPr>
            <a:spLocks noGrp="1"/>
          </p:cNvSpPr>
          <p:nvPr>
            <p:ph type="sldNum" sz="quarter" idx="12"/>
          </p:nvPr>
        </p:nvSpPr>
        <p:spPr/>
        <p:txBody>
          <a:bodyPr/>
          <a:lstStyle/>
          <a:p>
            <a:fld id="{01DFF33B-78CE-4E17-9D4C-004EE5CD5451}" type="slidenum">
              <a:rPr lang="ar-EG" smtClean="0"/>
              <a:t>‹#›</a:t>
            </a:fld>
            <a:endParaRPr lang="ar-EG"/>
          </a:p>
        </p:txBody>
      </p:sp>
    </p:spTree>
    <p:extLst>
      <p:ext uri="{BB962C8B-B14F-4D97-AF65-F5344CB8AC3E}">
        <p14:creationId xmlns:p14="http://schemas.microsoft.com/office/powerpoint/2010/main" val="448714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ar-EG"/>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EG"/>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EG"/>
          </a:p>
        </p:txBody>
      </p:sp>
      <p:sp>
        <p:nvSpPr>
          <p:cNvPr id="7" name="Date Placeholder 6"/>
          <p:cNvSpPr>
            <a:spLocks noGrp="1"/>
          </p:cNvSpPr>
          <p:nvPr>
            <p:ph type="dt" sz="half" idx="10"/>
          </p:nvPr>
        </p:nvSpPr>
        <p:spPr/>
        <p:txBody>
          <a:bodyPr/>
          <a:lstStyle/>
          <a:p>
            <a:fld id="{EFD913B7-3C09-4A81-8063-D704D63A97EC}" type="datetimeFigureOut">
              <a:rPr lang="ar-EG" smtClean="0"/>
              <a:t>03/06/1445</a:t>
            </a:fld>
            <a:endParaRPr lang="ar-EG"/>
          </a:p>
        </p:txBody>
      </p:sp>
      <p:sp>
        <p:nvSpPr>
          <p:cNvPr id="8" name="Footer Placeholder 7"/>
          <p:cNvSpPr>
            <a:spLocks noGrp="1"/>
          </p:cNvSpPr>
          <p:nvPr>
            <p:ph type="ftr" sz="quarter" idx="11"/>
          </p:nvPr>
        </p:nvSpPr>
        <p:spPr/>
        <p:txBody>
          <a:bodyPr/>
          <a:lstStyle/>
          <a:p>
            <a:endParaRPr lang="ar-EG"/>
          </a:p>
        </p:txBody>
      </p:sp>
      <p:sp>
        <p:nvSpPr>
          <p:cNvPr id="9" name="Slide Number Placeholder 8"/>
          <p:cNvSpPr>
            <a:spLocks noGrp="1"/>
          </p:cNvSpPr>
          <p:nvPr>
            <p:ph type="sldNum" sz="quarter" idx="12"/>
          </p:nvPr>
        </p:nvSpPr>
        <p:spPr/>
        <p:txBody>
          <a:bodyPr/>
          <a:lstStyle/>
          <a:p>
            <a:fld id="{01DFF33B-78CE-4E17-9D4C-004EE5CD5451}" type="slidenum">
              <a:rPr lang="ar-EG" smtClean="0"/>
              <a:t>‹#›</a:t>
            </a:fld>
            <a:endParaRPr lang="ar-EG"/>
          </a:p>
        </p:txBody>
      </p:sp>
    </p:spTree>
    <p:extLst>
      <p:ext uri="{BB962C8B-B14F-4D97-AF65-F5344CB8AC3E}">
        <p14:creationId xmlns:p14="http://schemas.microsoft.com/office/powerpoint/2010/main" val="19789078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ar-EG"/>
          </a:p>
        </p:txBody>
      </p:sp>
      <p:sp>
        <p:nvSpPr>
          <p:cNvPr id="3" name="Date Placeholder 2"/>
          <p:cNvSpPr>
            <a:spLocks noGrp="1"/>
          </p:cNvSpPr>
          <p:nvPr>
            <p:ph type="dt" sz="half" idx="10"/>
          </p:nvPr>
        </p:nvSpPr>
        <p:spPr/>
        <p:txBody>
          <a:bodyPr/>
          <a:lstStyle/>
          <a:p>
            <a:fld id="{EFD913B7-3C09-4A81-8063-D704D63A97EC}" type="datetimeFigureOut">
              <a:rPr lang="ar-EG" smtClean="0"/>
              <a:t>03/06/1445</a:t>
            </a:fld>
            <a:endParaRPr lang="ar-EG"/>
          </a:p>
        </p:txBody>
      </p:sp>
      <p:sp>
        <p:nvSpPr>
          <p:cNvPr id="4" name="Footer Placeholder 3"/>
          <p:cNvSpPr>
            <a:spLocks noGrp="1"/>
          </p:cNvSpPr>
          <p:nvPr>
            <p:ph type="ftr" sz="quarter" idx="11"/>
          </p:nvPr>
        </p:nvSpPr>
        <p:spPr/>
        <p:txBody>
          <a:bodyPr/>
          <a:lstStyle/>
          <a:p>
            <a:endParaRPr lang="ar-EG"/>
          </a:p>
        </p:txBody>
      </p:sp>
      <p:sp>
        <p:nvSpPr>
          <p:cNvPr id="5" name="Slide Number Placeholder 4"/>
          <p:cNvSpPr>
            <a:spLocks noGrp="1"/>
          </p:cNvSpPr>
          <p:nvPr>
            <p:ph type="sldNum" sz="quarter" idx="12"/>
          </p:nvPr>
        </p:nvSpPr>
        <p:spPr/>
        <p:txBody>
          <a:bodyPr/>
          <a:lstStyle/>
          <a:p>
            <a:fld id="{01DFF33B-78CE-4E17-9D4C-004EE5CD5451}" type="slidenum">
              <a:rPr lang="ar-EG" smtClean="0"/>
              <a:t>‹#›</a:t>
            </a:fld>
            <a:endParaRPr lang="ar-EG"/>
          </a:p>
        </p:txBody>
      </p:sp>
    </p:spTree>
    <p:extLst>
      <p:ext uri="{BB962C8B-B14F-4D97-AF65-F5344CB8AC3E}">
        <p14:creationId xmlns:p14="http://schemas.microsoft.com/office/powerpoint/2010/main" val="12420314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D913B7-3C09-4A81-8063-D704D63A97EC}" type="datetimeFigureOut">
              <a:rPr lang="ar-EG" smtClean="0"/>
              <a:t>03/06/1445</a:t>
            </a:fld>
            <a:endParaRPr lang="ar-EG"/>
          </a:p>
        </p:txBody>
      </p:sp>
      <p:sp>
        <p:nvSpPr>
          <p:cNvPr id="3" name="Footer Placeholder 2"/>
          <p:cNvSpPr>
            <a:spLocks noGrp="1"/>
          </p:cNvSpPr>
          <p:nvPr>
            <p:ph type="ftr" sz="quarter" idx="11"/>
          </p:nvPr>
        </p:nvSpPr>
        <p:spPr/>
        <p:txBody>
          <a:bodyPr/>
          <a:lstStyle/>
          <a:p>
            <a:endParaRPr lang="ar-EG"/>
          </a:p>
        </p:txBody>
      </p:sp>
      <p:sp>
        <p:nvSpPr>
          <p:cNvPr id="4" name="Slide Number Placeholder 3"/>
          <p:cNvSpPr>
            <a:spLocks noGrp="1"/>
          </p:cNvSpPr>
          <p:nvPr>
            <p:ph type="sldNum" sz="quarter" idx="12"/>
          </p:nvPr>
        </p:nvSpPr>
        <p:spPr/>
        <p:txBody>
          <a:bodyPr/>
          <a:lstStyle/>
          <a:p>
            <a:fld id="{01DFF33B-78CE-4E17-9D4C-004EE5CD5451}" type="slidenum">
              <a:rPr lang="ar-EG" smtClean="0"/>
              <a:t>‹#›</a:t>
            </a:fld>
            <a:endParaRPr lang="ar-EG"/>
          </a:p>
        </p:txBody>
      </p:sp>
    </p:spTree>
    <p:extLst>
      <p:ext uri="{BB962C8B-B14F-4D97-AF65-F5344CB8AC3E}">
        <p14:creationId xmlns:p14="http://schemas.microsoft.com/office/powerpoint/2010/main" val="4259663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r">
              <a:defRPr sz="2000" b="1"/>
            </a:lvl1pPr>
          </a:lstStyle>
          <a:p>
            <a:r>
              <a:rPr lang="en-US" smtClean="0"/>
              <a:t>Click to edit Master title style</a:t>
            </a:r>
            <a:endParaRPr lang="ar-EG"/>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EG"/>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D913B7-3C09-4A81-8063-D704D63A97EC}" type="datetimeFigureOut">
              <a:rPr lang="ar-EG" smtClean="0"/>
              <a:t>03/06/1445</a:t>
            </a:fld>
            <a:endParaRPr lang="ar-EG"/>
          </a:p>
        </p:txBody>
      </p:sp>
      <p:sp>
        <p:nvSpPr>
          <p:cNvPr id="6" name="Footer Placeholder 5"/>
          <p:cNvSpPr>
            <a:spLocks noGrp="1"/>
          </p:cNvSpPr>
          <p:nvPr>
            <p:ph type="ftr" sz="quarter" idx="11"/>
          </p:nvPr>
        </p:nvSpPr>
        <p:spPr/>
        <p:txBody>
          <a:bodyPr/>
          <a:lstStyle/>
          <a:p>
            <a:endParaRPr lang="ar-EG"/>
          </a:p>
        </p:txBody>
      </p:sp>
      <p:sp>
        <p:nvSpPr>
          <p:cNvPr id="7" name="Slide Number Placeholder 6"/>
          <p:cNvSpPr>
            <a:spLocks noGrp="1"/>
          </p:cNvSpPr>
          <p:nvPr>
            <p:ph type="sldNum" sz="quarter" idx="12"/>
          </p:nvPr>
        </p:nvSpPr>
        <p:spPr/>
        <p:txBody>
          <a:bodyPr/>
          <a:lstStyle/>
          <a:p>
            <a:fld id="{01DFF33B-78CE-4E17-9D4C-004EE5CD5451}" type="slidenum">
              <a:rPr lang="ar-EG" smtClean="0"/>
              <a:t>‹#›</a:t>
            </a:fld>
            <a:endParaRPr lang="ar-EG"/>
          </a:p>
        </p:txBody>
      </p:sp>
    </p:spTree>
    <p:extLst>
      <p:ext uri="{BB962C8B-B14F-4D97-AF65-F5344CB8AC3E}">
        <p14:creationId xmlns:p14="http://schemas.microsoft.com/office/powerpoint/2010/main" val="2009854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470E3E5-99A9-4497-89D1-F7BCA4F3B9CA}" type="datetimeFigureOut">
              <a:rPr lang="en-US" smtClean="0"/>
              <a:t>12/15/2023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264126-E416-4504-A414-CC080B036ADF}" type="slidenum">
              <a:rPr lang="en-US" smtClean="0"/>
              <a:t>‹#›</a:t>
            </a:fld>
            <a:endParaRPr lang="en-US"/>
          </a:p>
        </p:txBody>
      </p:sp>
    </p:spTree>
    <p:extLst>
      <p:ext uri="{BB962C8B-B14F-4D97-AF65-F5344CB8AC3E}">
        <p14:creationId xmlns:p14="http://schemas.microsoft.com/office/powerpoint/2010/main" val="3377337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r">
              <a:defRPr sz="2000" b="1"/>
            </a:lvl1pPr>
          </a:lstStyle>
          <a:p>
            <a:r>
              <a:rPr lang="en-US" smtClean="0"/>
              <a:t>Click to edit Master title style</a:t>
            </a:r>
            <a:endParaRPr lang="ar-EG"/>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EG"/>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D913B7-3C09-4A81-8063-D704D63A97EC}" type="datetimeFigureOut">
              <a:rPr lang="ar-EG" smtClean="0"/>
              <a:t>03/06/1445</a:t>
            </a:fld>
            <a:endParaRPr lang="ar-EG"/>
          </a:p>
        </p:txBody>
      </p:sp>
      <p:sp>
        <p:nvSpPr>
          <p:cNvPr id="6" name="Footer Placeholder 5"/>
          <p:cNvSpPr>
            <a:spLocks noGrp="1"/>
          </p:cNvSpPr>
          <p:nvPr>
            <p:ph type="ftr" sz="quarter" idx="11"/>
          </p:nvPr>
        </p:nvSpPr>
        <p:spPr/>
        <p:txBody>
          <a:bodyPr/>
          <a:lstStyle/>
          <a:p>
            <a:endParaRPr lang="ar-EG"/>
          </a:p>
        </p:txBody>
      </p:sp>
      <p:sp>
        <p:nvSpPr>
          <p:cNvPr id="7" name="Slide Number Placeholder 6"/>
          <p:cNvSpPr>
            <a:spLocks noGrp="1"/>
          </p:cNvSpPr>
          <p:nvPr>
            <p:ph type="sldNum" sz="quarter" idx="12"/>
          </p:nvPr>
        </p:nvSpPr>
        <p:spPr/>
        <p:txBody>
          <a:bodyPr/>
          <a:lstStyle/>
          <a:p>
            <a:fld id="{01DFF33B-78CE-4E17-9D4C-004EE5CD5451}" type="slidenum">
              <a:rPr lang="ar-EG" smtClean="0"/>
              <a:t>‹#›</a:t>
            </a:fld>
            <a:endParaRPr lang="ar-EG"/>
          </a:p>
        </p:txBody>
      </p:sp>
    </p:spTree>
    <p:extLst>
      <p:ext uri="{BB962C8B-B14F-4D97-AF65-F5344CB8AC3E}">
        <p14:creationId xmlns:p14="http://schemas.microsoft.com/office/powerpoint/2010/main" val="21616988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ar-EG"/>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EG"/>
          </a:p>
        </p:txBody>
      </p:sp>
      <p:sp>
        <p:nvSpPr>
          <p:cNvPr id="4" name="Date Placeholder 3"/>
          <p:cNvSpPr>
            <a:spLocks noGrp="1"/>
          </p:cNvSpPr>
          <p:nvPr>
            <p:ph type="dt" sz="half" idx="10"/>
          </p:nvPr>
        </p:nvSpPr>
        <p:spPr/>
        <p:txBody>
          <a:bodyPr/>
          <a:lstStyle/>
          <a:p>
            <a:fld id="{EFD913B7-3C09-4A81-8063-D704D63A97EC}" type="datetimeFigureOut">
              <a:rPr lang="ar-EG" smtClean="0"/>
              <a:t>03/06/1445</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01DFF33B-78CE-4E17-9D4C-004EE5CD5451}" type="slidenum">
              <a:rPr lang="ar-EG" smtClean="0"/>
              <a:t>‹#›</a:t>
            </a:fld>
            <a:endParaRPr lang="ar-EG"/>
          </a:p>
        </p:txBody>
      </p:sp>
    </p:spTree>
    <p:extLst>
      <p:ext uri="{BB962C8B-B14F-4D97-AF65-F5344CB8AC3E}">
        <p14:creationId xmlns:p14="http://schemas.microsoft.com/office/powerpoint/2010/main" val="37557230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ar-EG"/>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EG"/>
          </a:p>
        </p:txBody>
      </p:sp>
      <p:sp>
        <p:nvSpPr>
          <p:cNvPr id="4" name="Date Placeholder 3"/>
          <p:cNvSpPr>
            <a:spLocks noGrp="1"/>
          </p:cNvSpPr>
          <p:nvPr>
            <p:ph type="dt" sz="half" idx="10"/>
          </p:nvPr>
        </p:nvSpPr>
        <p:spPr/>
        <p:txBody>
          <a:bodyPr/>
          <a:lstStyle/>
          <a:p>
            <a:fld id="{EFD913B7-3C09-4A81-8063-D704D63A97EC}" type="datetimeFigureOut">
              <a:rPr lang="ar-EG" smtClean="0"/>
              <a:t>03/06/1445</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01DFF33B-78CE-4E17-9D4C-004EE5CD5451}" type="slidenum">
              <a:rPr lang="ar-EG" smtClean="0"/>
              <a:t>‹#›</a:t>
            </a:fld>
            <a:endParaRPr lang="ar-EG"/>
          </a:p>
        </p:txBody>
      </p:sp>
    </p:spTree>
    <p:extLst>
      <p:ext uri="{BB962C8B-B14F-4D97-AF65-F5344CB8AC3E}">
        <p14:creationId xmlns:p14="http://schemas.microsoft.com/office/powerpoint/2010/main" val="24978518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4874F-CBF4-7F43-D625-4B3A70FA29A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9DE925-4F7D-D426-024B-C773637846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55EB05D-05AC-4E71-8357-EA99166A237C}"/>
              </a:ext>
            </a:extLst>
          </p:cNvPr>
          <p:cNvSpPr>
            <a:spLocks noGrp="1"/>
          </p:cNvSpPr>
          <p:nvPr>
            <p:ph type="dt" sz="half" idx="10"/>
          </p:nvPr>
        </p:nvSpPr>
        <p:spPr/>
        <p:txBody>
          <a:bodyPr/>
          <a:lstStyle/>
          <a:p>
            <a:fld id="{C4B9CE8F-AB53-4F1B-BD8D-D642B7EBE08F}" type="datetimeFigureOut">
              <a:rPr lang="en-US" smtClean="0"/>
              <a:t>12/15/2023</a:t>
            </a:fld>
            <a:endParaRPr lang="en-US"/>
          </a:p>
        </p:txBody>
      </p:sp>
      <p:sp>
        <p:nvSpPr>
          <p:cNvPr id="5" name="Footer Placeholder 4">
            <a:extLst>
              <a:ext uri="{FF2B5EF4-FFF2-40B4-BE49-F238E27FC236}">
                <a16:creationId xmlns:a16="http://schemas.microsoft.com/office/drawing/2014/main" id="{53EE21E7-2B82-F403-7EAE-43B86E750C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81EA6C-A270-3A0A-314B-9789A4150F5B}"/>
              </a:ext>
            </a:extLst>
          </p:cNvPr>
          <p:cNvSpPr>
            <a:spLocks noGrp="1"/>
          </p:cNvSpPr>
          <p:nvPr>
            <p:ph type="sldNum" sz="quarter" idx="12"/>
          </p:nvPr>
        </p:nvSpPr>
        <p:spPr/>
        <p:txBody>
          <a:bodyPr/>
          <a:lstStyle/>
          <a:p>
            <a:fld id="{82EAE568-9D6F-453A-9BF8-41C9728B2F26}" type="slidenum">
              <a:rPr lang="en-US" smtClean="0"/>
              <a:t>‹#›</a:t>
            </a:fld>
            <a:endParaRPr lang="en-US"/>
          </a:p>
        </p:txBody>
      </p:sp>
    </p:spTree>
    <p:extLst>
      <p:ext uri="{BB962C8B-B14F-4D97-AF65-F5344CB8AC3E}">
        <p14:creationId xmlns:p14="http://schemas.microsoft.com/office/powerpoint/2010/main" val="2552355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7B817-149F-98E5-840D-AB377F3F21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282737-3EEC-EE0B-0253-FEBDDD1072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B56B21-EADD-1231-6418-DA35B9505F23}"/>
              </a:ext>
            </a:extLst>
          </p:cNvPr>
          <p:cNvSpPr>
            <a:spLocks noGrp="1"/>
          </p:cNvSpPr>
          <p:nvPr>
            <p:ph type="dt" sz="half" idx="10"/>
          </p:nvPr>
        </p:nvSpPr>
        <p:spPr/>
        <p:txBody>
          <a:bodyPr/>
          <a:lstStyle/>
          <a:p>
            <a:fld id="{C4B9CE8F-AB53-4F1B-BD8D-D642B7EBE08F}" type="datetimeFigureOut">
              <a:rPr lang="en-US" smtClean="0"/>
              <a:t>12/15/2023</a:t>
            </a:fld>
            <a:endParaRPr lang="en-US"/>
          </a:p>
        </p:txBody>
      </p:sp>
      <p:sp>
        <p:nvSpPr>
          <p:cNvPr id="5" name="Footer Placeholder 4">
            <a:extLst>
              <a:ext uri="{FF2B5EF4-FFF2-40B4-BE49-F238E27FC236}">
                <a16:creationId xmlns:a16="http://schemas.microsoft.com/office/drawing/2014/main" id="{56195325-5712-013F-3FB5-8A4AB6FA82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D057E1-AD04-1F65-BE50-4463E6E6E0DA}"/>
              </a:ext>
            </a:extLst>
          </p:cNvPr>
          <p:cNvSpPr>
            <a:spLocks noGrp="1"/>
          </p:cNvSpPr>
          <p:nvPr>
            <p:ph type="sldNum" sz="quarter" idx="12"/>
          </p:nvPr>
        </p:nvSpPr>
        <p:spPr/>
        <p:txBody>
          <a:bodyPr/>
          <a:lstStyle/>
          <a:p>
            <a:fld id="{82EAE568-9D6F-453A-9BF8-41C9728B2F26}" type="slidenum">
              <a:rPr lang="en-US" smtClean="0"/>
              <a:t>‹#›</a:t>
            </a:fld>
            <a:endParaRPr lang="en-US"/>
          </a:p>
        </p:txBody>
      </p:sp>
    </p:spTree>
    <p:extLst>
      <p:ext uri="{BB962C8B-B14F-4D97-AF65-F5344CB8AC3E}">
        <p14:creationId xmlns:p14="http://schemas.microsoft.com/office/powerpoint/2010/main" val="3712171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A7706-91A5-2407-B188-AFDC238E98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FEDF6F6-BC46-D30A-3960-EFD1E804E3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CE0DE2-6206-BE6B-EE4D-9B362AD4821C}"/>
              </a:ext>
            </a:extLst>
          </p:cNvPr>
          <p:cNvSpPr>
            <a:spLocks noGrp="1"/>
          </p:cNvSpPr>
          <p:nvPr>
            <p:ph type="dt" sz="half" idx="10"/>
          </p:nvPr>
        </p:nvSpPr>
        <p:spPr/>
        <p:txBody>
          <a:bodyPr/>
          <a:lstStyle/>
          <a:p>
            <a:fld id="{C4B9CE8F-AB53-4F1B-BD8D-D642B7EBE08F}" type="datetimeFigureOut">
              <a:rPr lang="en-US" smtClean="0"/>
              <a:t>12/15/2023</a:t>
            </a:fld>
            <a:endParaRPr lang="en-US"/>
          </a:p>
        </p:txBody>
      </p:sp>
      <p:sp>
        <p:nvSpPr>
          <p:cNvPr id="5" name="Footer Placeholder 4">
            <a:extLst>
              <a:ext uri="{FF2B5EF4-FFF2-40B4-BE49-F238E27FC236}">
                <a16:creationId xmlns:a16="http://schemas.microsoft.com/office/drawing/2014/main" id="{F204BDA7-179B-F7C7-921E-4C9AEC34BD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AAF918-2264-BC7B-6D70-C3839E0749FA}"/>
              </a:ext>
            </a:extLst>
          </p:cNvPr>
          <p:cNvSpPr>
            <a:spLocks noGrp="1"/>
          </p:cNvSpPr>
          <p:nvPr>
            <p:ph type="sldNum" sz="quarter" idx="12"/>
          </p:nvPr>
        </p:nvSpPr>
        <p:spPr/>
        <p:txBody>
          <a:bodyPr/>
          <a:lstStyle/>
          <a:p>
            <a:fld id="{82EAE568-9D6F-453A-9BF8-41C9728B2F26}" type="slidenum">
              <a:rPr lang="en-US" smtClean="0"/>
              <a:t>‹#›</a:t>
            </a:fld>
            <a:endParaRPr lang="en-US"/>
          </a:p>
        </p:txBody>
      </p:sp>
    </p:spTree>
    <p:extLst>
      <p:ext uri="{BB962C8B-B14F-4D97-AF65-F5344CB8AC3E}">
        <p14:creationId xmlns:p14="http://schemas.microsoft.com/office/powerpoint/2010/main" val="42752319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F5FD1-22D0-2ACC-663C-D767D62CFE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2A115D-F6F0-9DE2-5918-D6CA7C6C9A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75CC1B-5BFC-BDDA-C31E-E70ABFA096E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CA898B-ABBD-BA93-C1FC-2BFE22CF38BB}"/>
              </a:ext>
            </a:extLst>
          </p:cNvPr>
          <p:cNvSpPr>
            <a:spLocks noGrp="1"/>
          </p:cNvSpPr>
          <p:nvPr>
            <p:ph type="dt" sz="half" idx="10"/>
          </p:nvPr>
        </p:nvSpPr>
        <p:spPr/>
        <p:txBody>
          <a:bodyPr/>
          <a:lstStyle/>
          <a:p>
            <a:fld id="{C4B9CE8F-AB53-4F1B-BD8D-D642B7EBE08F}" type="datetimeFigureOut">
              <a:rPr lang="en-US" smtClean="0"/>
              <a:t>12/15/2023</a:t>
            </a:fld>
            <a:endParaRPr lang="en-US"/>
          </a:p>
        </p:txBody>
      </p:sp>
      <p:sp>
        <p:nvSpPr>
          <p:cNvPr id="6" name="Footer Placeholder 5">
            <a:extLst>
              <a:ext uri="{FF2B5EF4-FFF2-40B4-BE49-F238E27FC236}">
                <a16:creationId xmlns:a16="http://schemas.microsoft.com/office/drawing/2014/main" id="{627E40C1-1498-B033-F61C-5123227F1C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8D188D-0225-5385-A44D-1A2DEFCA4F00}"/>
              </a:ext>
            </a:extLst>
          </p:cNvPr>
          <p:cNvSpPr>
            <a:spLocks noGrp="1"/>
          </p:cNvSpPr>
          <p:nvPr>
            <p:ph type="sldNum" sz="quarter" idx="12"/>
          </p:nvPr>
        </p:nvSpPr>
        <p:spPr/>
        <p:txBody>
          <a:bodyPr/>
          <a:lstStyle/>
          <a:p>
            <a:fld id="{82EAE568-9D6F-453A-9BF8-41C9728B2F26}" type="slidenum">
              <a:rPr lang="en-US" smtClean="0"/>
              <a:t>‹#›</a:t>
            </a:fld>
            <a:endParaRPr lang="en-US"/>
          </a:p>
        </p:txBody>
      </p:sp>
    </p:spTree>
    <p:extLst>
      <p:ext uri="{BB962C8B-B14F-4D97-AF65-F5344CB8AC3E}">
        <p14:creationId xmlns:p14="http://schemas.microsoft.com/office/powerpoint/2010/main" val="42401989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174C1-5636-2335-E011-EC7BBCBB567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2EAC4A-98EC-773A-EA8C-31D026410D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F3E249-334D-5D7D-B1FB-89DA2373A1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358A49-0891-BC85-2953-E413E5CF13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FBB6CD-A7F9-40C7-3B42-1F0AEA63323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3F63D62-325B-401D-D1B0-2D1BADB10D20}"/>
              </a:ext>
            </a:extLst>
          </p:cNvPr>
          <p:cNvSpPr>
            <a:spLocks noGrp="1"/>
          </p:cNvSpPr>
          <p:nvPr>
            <p:ph type="dt" sz="half" idx="10"/>
          </p:nvPr>
        </p:nvSpPr>
        <p:spPr/>
        <p:txBody>
          <a:bodyPr/>
          <a:lstStyle/>
          <a:p>
            <a:fld id="{C4B9CE8F-AB53-4F1B-BD8D-D642B7EBE08F}" type="datetimeFigureOut">
              <a:rPr lang="en-US" smtClean="0"/>
              <a:t>12/15/2023</a:t>
            </a:fld>
            <a:endParaRPr lang="en-US"/>
          </a:p>
        </p:txBody>
      </p:sp>
      <p:sp>
        <p:nvSpPr>
          <p:cNvPr id="8" name="Footer Placeholder 7">
            <a:extLst>
              <a:ext uri="{FF2B5EF4-FFF2-40B4-BE49-F238E27FC236}">
                <a16:creationId xmlns:a16="http://schemas.microsoft.com/office/drawing/2014/main" id="{691D774C-972A-513E-3554-1A1055C6272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08BEB5-61B2-912D-ADB8-85248CE12632}"/>
              </a:ext>
            </a:extLst>
          </p:cNvPr>
          <p:cNvSpPr>
            <a:spLocks noGrp="1"/>
          </p:cNvSpPr>
          <p:nvPr>
            <p:ph type="sldNum" sz="quarter" idx="12"/>
          </p:nvPr>
        </p:nvSpPr>
        <p:spPr/>
        <p:txBody>
          <a:bodyPr/>
          <a:lstStyle/>
          <a:p>
            <a:fld id="{82EAE568-9D6F-453A-9BF8-41C9728B2F26}" type="slidenum">
              <a:rPr lang="en-US" smtClean="0"/>
              <a:t>‹#›</a:t>
            </a:fld>
            <a:endParaRPr lang="en-US"/>
          </a:p>
        </p:txBody>
      </p:sp>
    </p:spTree>
    <p:extLst>
      <p:ext uri="{BB962C8B-B14F-4D97-AF65-F5344CB8AC3E}">
        <p14:creationId xmlns:p14="http://schemas.microsoft.com/office/powerpoint/2010/main" val="13804015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E34D0-CBEC-8B22-8C6E-368B4224710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AAB1FB9-F710-9D04-8E66-A6188659B0FB}"/>
              </a:ext>
            </a:extLst>
          </p:cNvPr>
          <p:cNvSpPr>
            <a:spLocks noGrp="1"/>
          </p:cNvSpPr>
          <p:nvPr>
            <p:ph type="dt" sz="half" idx="10"/>
          </p:nvPr>
        </p:nvSpPr>
        <p:spPr/>
        <p:txBody>
          <a:bodyPr/>
          <a:lstStyle/>
          <a:p>
            <a:fld id="{C4B9CE8F-AB53-4F1B-BD8D-D642B7EBE08F}" type="datetimeFigureOut">
              <a:rPr lang="en-US" smtClean="0"/>
              <a:t>12/15/2023</a:t>
            </a:fld>
            <a:endParaRPr lang="en-US"/>
          </a:p>
        </p:txBody>
      </p:sp>
      <p:sp>
        <p:nvSpPr>
          <p:cNvPr id="4" name="Footer Placeholder 3">
            <a:extLst>
              <a:ext uri="{FF2B5EF4-FFF2-40B4-BE49-F238E27FC236}">
                <a16:creationId xmlns:a16="http://schemas.microsoft.com/office/drawing/2014/main" id="{BE6A6040-BDC3-8D3B-A1B7-0F3EC4177BD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5580C6-4D50-EFA9-0EAE-756F6D4C4281}"/>
              </a:ext>
            </a:extLst>
          </p:cNvPr>
          <p:cNvSpPr>
            <a:spLocks noGrp="1"/>
          </p:cNvSpPr>
          <p:nvPr>
            <p:ph type="sldNum" sz="quarter" idx="12"/>
          </p:nvPr>
        </p:nvSpPr>
        <p:spPr/>
        <p:txBody>
          <a:bodyPr/>
          <a:lstStyle/>
          <a:p>
            <a:fld id="{82EAE568-9D6F-453A-9BF8-41C9728B2F26}" type="slidenum">
              <a:rPr lang="en-US" smtClean="0"/>
              <a:t>‹#›</a:t>
            </a:fld>
            <a:endParaRPr lang="en-US"/>
          </a:p>
        </p:txBody>
      </p:sp>
    </p:spTree>
    <p:extLst>
      <p:ext uri="{BB962C8B-B14F-4D97-AF65-F5344CB8AC3E}">
        <p14:creationId xmlns:p14="http://schemas.microsoft.com/office/powerpoint/2010/main" val="8365390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E5A13B-AC3C-6F07-D78F-DEE1792279DF}"/>
              </a:ext>
            </a:extLst>
          </p:cNvPr>
          <p:cNvSpPr>
            <a:spLocks noGrp="1"/>
          </p:cNvSpPr>
          <p:nvPr>
            <p:ph type="dt" sz="half" idx="10"/>
          </p:nvPr>
        </p:nvSpPr>
        <p:spPr/>
        <p:txBody>
          <a:bodyPr/>
          <a:lstStyle/>
          <a:p>
            <a:fld id="{C4B9CE8F-AB53-4F1B-BD8D-D642B7EBE08F}" type="datetimeFigureOut">
              <a:rPr lang="en-US" smtClean="0"/>
              <a:t>12/15/2023</a:t>
            </a:fld>
            <a:endParaRPr lang="en-US"/>
          </a:p>
        </p:txBody>
      </p:sp>
      <p:sp>
        <p:nvSpPr>
          <p:cNvPr id="3" name="Footer Placeholder 2">
            <a:extLst>
              <a:ext uri="{FF2B5EF4-FFF2-40B4-BE49-F238E27FC236}">
                <a16:creationId xmlns:a16="http://schemas.microsoft.com/office/drawing/2014/main" id="{9C311A71-B20E-0E1C-194E-CEC872C263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62C639-8AFC-3ABF-6623-906A66635A57}"/>
              </a:ext>
            </a:extLst>
          </p:cNvPr>
          <p:cNvSpPr>
            <a:spLocks noGrp="1"/>
          </p:cNvSpPr>
          <p:nvPr>
            <p:ph type="sldNum" sz="quarter" idx="12"/>
          </p:nvPr>
        </p:nvSpPr>
        <p:spPr/>
        <p:txBody>
          <a:bodyPr/>
          <a:lstStyle/>
          <a:p>
            <a:fld id="{82EAE568-9D6F-453A-9BF8-41C9728B2F26}" type="slidenum">
              <a:rPr lang="en-US" smtClean="0"/>
              <a:t>‹#›</a:t>
            </a:fld>
            <a:endParaRPr lang="en-US"/>
          </a:p>
        </p:txBody>
      </p:sp>
    </p:spTree>
    <p:extLst>
      <p:ext uri="{BB962C8B-B14F-4D97-AF65-F5344CB8AC3E}">
        <p14:creationId xmlns:p14="http://schemas.microsoft.com/office/powerpoint/2010/main" val="1229438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8593667" y="6272784"/>
            <a:ext cx="2644309" cy="365125"/>
          </a:xfrm>
        </p:spPr>
        <p:txBody>
          <a:bodyPr/>
          <a:lstStyle/>
          <a:p>
            <a:fld id="{5470E3E5-99A9-4497-89D1-F7BCA4F3B9CA}" type="datetimeFigureOut">
              <a:rPr lang="en-US" smtClean="0"/>
              <a:t>12/15/2023</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70264126-E416-4504-A414-CC080B036ADF}" type="slidenum">
              <a:rPr lang="en-US" smtClean="0"/>
              <a:t>‹#›</a:t>
            </a:fld>
            <a:endParaRPr lang="en-US"/>
          </a:p>
        </p:txBody>
      </p:sp>
    </p:spTree>
    <p:extLst>
      <p:ext uri="{BB962C8B-B14F-4D97-AF65-F5344CB8AC3E}">
        <p14:creationId xmlns:p14="http://schemas.microsoft.com/office/powerpoint/2010/main" val="32623085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0598E-B540-DED5-589F-CF1845913E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C4C2898-3DB2-DEE9-7335-7D057B565D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95A25C5-B9EB-A114-7B90-33005CE6C1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A9ADFF-9883-47C7-D207-D8B45AE244C1}"/>
              </a:ext>
            </a:extLst>
          </p:cNvPr>
          <p:cNvSpPr>
            <a:spLocks noGrp="1"/>
          </p:cNvSpPr>
          <p:nvPr>
            <p:ph type="dt" sz="half" idx="10"/>
          </p:nvPr>
        </p:nvSpPr>
        <p:spPr/>
        <p:txBody>
          <a:bodyPr/>
          <a:lstStyle/>
          <a:p>
            <a:fld id="{C4B9CE8F-AB53-4F1B-BD8D-D642B7EBE08F}" type="datetimeFigureOut">
              <a:rPr lang="en-US" smtClean="0"/>
              <a:t>12/15/2023</a:t>
            </a:fld>
            <a:endParaRPr lang="en-US"/>
          </a:p>
        </p:txBody>
      </p:sp>
      <p:sp>
        <p:nvSpPr>
          <p:cNvPr id="6" name="Footer Placeholder 5">
            <a:extLst>
              <a:ext uri="{FF2B5EF4-FFF2-40B4-BE49-F238E27FC236}">
                <a16:creationId xmlns:a16="http://schemas.microsoft.com/office/drawing/2014/main" id="{25085E39-7297-D000-6FF0-A77B486359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C0EB83-FD01-4B6D-D7B3-0751F7C06772}"/>
              </a:ext>
            </a:extLst>
          </p:cNvPr>
          <p:cNvSpPr>
            <a:spLocks noGrp="1"/>
          </p:cNvSpPr>
          <p:nvPr>
            <p:ph type="sldNum" sz="quarter" idx="12"/>
          </p:nvPr>
        </p:nvSpPr>
        <p:spPr/>
        <p:txBody>
          <a:bodyPr/>
          <a:lstStyle/>
          <a:p>
            <a:fld id="{82EAE568-9D6F-453A-9BF8-41C9728B2F26}" type="slidenum">
              <a:rPr lang="en-US" smtClean="0"/>
              <a:t>‹#›</a:t>
            </a:fld>
            <a:endParaRPr lang="en-US"/>
          </a:p>
        </p:txBody>
      </p:sp>
    </p:spTree>
    <p:extLst>
      <p:ext uri="{BB962C8B-B14F-4D97-AF65-F5344CB8AC3E}">
        <p14:creationId xmlns:p14="http://schemas.microsoft.com/office/powerpoint/2010/main" val="3984104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932BE-3DED-0181-E187-4B2F61DB2B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C168050-60A4-C7FA-B4E3-3868AE418D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54D763F-F35D-3054-4C4E-EF637CB669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D92C0B-2B91-C347-E910-39270DBF0E71}"/>
              </a:ext>
            </a:extLst>
          </p:cNvPr>
          <p:cNvSpPr>
            <a:spLocks noGrp="1"/>
          </p:cNvSpPr>
          <p:nvPr>
            <p:ph type="dt" sz="half" idx="10"/>
          </p:nvPr>
        </p:nvSpPr>
        <p:spPr/>
        <p:txBody>
          <a:bodyPr/>
          <a:lstStyle/>
          <a:p>
            <a:fld id="{C4B9CE8F-AB53-4F1B-BD8D-D642B7EBE08F}" type="datetimeFigureOut">
              <a:rPr lang="en-US" smtClean="0"/>
              <a:t>12/15/2023</a:t>
            </a:fld>
            <a:endParaRPr lang="en-US"/>
          </a:p>
        </p:txBody>
      </p:sp>
      <p:sp>
        <p:nvSpPr>
          <p:cNvPr id="6" name="Footer Placeholder 5">
            <a:extLst>
              <a:ext uri="{FF2B5EF4-FFF2-40B4-BE49-F238E27FC236}">
                <a16:creationId xmlns:a16="http://schemas.microsoft.com/office/drawing/2014/main" id="{290F691B-D86F-1C25-7B24-66B44A23F8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23D129-BF2A-830F-BDE9-CA9C2CB725A2}"/>
              </a:ext>
            </a:extLst>
          </p:cNvPr>
          <p:cNvSpPr>
            <a:spLocks noGrp="1"/>
          </p:cNvSpPr>
          <p:nvPr>
            <p:ph type="sldNum" sz="quarter" idx="12"/>
          </p:nvPr>
        </p:nvSpPr>
        <p:spPr/>
        <p:txBody>
          <a:bodyPr/>
          <a:lstStyle/>
          <a:p>
            <a:fld id="{82EAE568-9D6F-453A-9BF8-41C9728B2F26}" type="slidenum">
              <a:rPr lang="en-US" smtClean="0"/>
              <a:t>‹#›</a:t>
            </a:fld>
            <a:endParaRPr lang="en-US"/>
          </a:p>
        </p:txBody>
      </p:sp>
    </p:spTree>
    <p:extLst>
      <p:ext uri="{BB962C8B-B14F-4D97-AF65-F5344CB8AC3E}">
        <p14:creationId xmlns:p14="http://schemas.microsoft.com/office/powerpoint/2010/main" val="31905550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2BDA9-413F-54FE-6315-6BD35B82EDC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3405A0-9D89-B018-E976-FB015214F3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3F6428-8EB8-9112-D84C-AB1A3BB9B512}"/>
              </a:ext>
            </a:extLst>
          </p:cNvPr>
          <p:cNvSpPr>
            <a:spLocks noGrp="1"/>
          </p:cNvSpPr>
          <p:nvPr>
            <p:ph type="dt" sz="half" idx="10"/>
          </p:nvPr>
        </p:nvSpPr>
        <p:spPr/>
        <p:txBody>
          <a:bodyPr/>
          <a:lstStyle/>
          <a:p>
            <a:fld id="{C4B9CE8F-AB53-4F1B-BD8D-D642B7EBE08F}" type="datetimeFigureOut">
              <a:rPr lang="en-US" smtClean="0"/>
              <a:t>12/15/2023</a:t>
            </a:fld>
            <a:endParaRPr lang="en-US"/>
          </a:p>
        </p:txBody>
      </p:sp>
      <p:sp>
        <p:nvSpPr>
          <p:cNvPr id="5" name="Footer Placeholder 4">
            <a:extLst>
              <a:ext uri="{FF2B5EF4-FFF2-40B4-BE49-F238E27FC236}">
                <a16:creationId xmlns:a16="http://schemas.microsoft.com/office/drawing/2014/main" id="{2A038E25-651C-B118-62AA-B01128F86A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8C3258-192A-7343-92A2-3A6223BD6799}"/>
              </a:ext>
            </a:extLst>
          </p:cNvPr>
          <p:cNvSpPr>
            <a:spLocks noGrp="1"/>
          </p:cNvSpPr>
          <p:nvPr>
            <p:ph type="sldNum" sz="quarter" idx="12"/>
          </p:nvPr>
        </p:nvSpPr>
        <p:spPr/>
        <p:txBody>
          <a:bodyPr/>
          <a:lstStyle/>
          <a:p>
            <a:fld id="{82EAE568-9D6F-453A-9BF8-41C9728B2F26}" type="slidenum">
              <a:rPr lang="en-US" smtClean="0"/>
              <a:t>‹#›</a:t>
            </a:fld>
            <a:endParaRPr lang="en-US"/>
          </a:p>
        </p:txBody>
      </p:sp>
    </p:spTree>
    <p:extLst>
      <p:ext uri="{BB962C8B-B14F-4D97-AF65-F5344CB8AC3E}">
        <p14:creationId xmlns:p14="http://schemas.microsoft.com/office/powerpoint/2010/main" val="22626760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A139D5-AAEF-4BDB-9B16-A63C8C2614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9AB3271-A9E7-1C83-3CBC-8BC2725E64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A5CA2E-0008-91E5-5737-6FD3BC75E4B7}"/>
              </a:ext>
            </a:extLst>
          </p:cNvPr>
          <p:cNvSpPr>
            <a:spLocks noGrp="1"/>
          </p:cNvSpPr>
          <p:nvPr>
            <p:ph type="dt" sz="half" idx="10"/>
          </p:nvPr>
        </p:nvSpPr>
        <p:spPr/>
        <p:txBody>
          <a:bodyPr/>
          <a:lstStyle/>
          <a:p>
            <a:fld id="{C4B9CE8F-AB53-4F1B-BD8D-D642B7EBE08F}" type="datetimeFigureOut">
              <a:rPr lang="en-US" smtClean="0"/>
              <a:t>12/15/2023</a:t>
            </a:fld>
            <a:endParaRPr lang="en-US"/>
          </a:p>
        </p:txBody>
      </p:sp>
      <p:sp>
        <p:nvSpPr>
          <p:cNvPr id="5" name="Footer Placeholder 4">
            <a:extLst>
              <a:ext uri="{FF2B5EF4-FFF2-40B4-BE49-F238E27FC236}">
                <a16:creationId xmlns:a16="http://schemas.microsoft.com/office/drawing/2014/main" id="{A703D820-092E-F065-5C62-0FE0B971FC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D27FAB-60DA-6467-BE46-8BEAD1EC0F91}"/>
              </a:ext>
            </a:extLst>
          </p:cNvPr>
          <p:cNvSpPr>
            <a:spLocks noGrp="1"/>
          </p:cNvSpPr>
          <p:nvPr>
            <p:ph type="sldNum" sz="quarter" idx="12"/>
          </p:nvPr>
        </p:nvSpPr>
        <p:spPr/>
        <p:txBody>
          <a:bodyPr/>
          <a:lstStyle/>
          <a:p>
            <a:fld id="{82EAE568-9D6F-453A-9BF8-41C9728B2F26}" type="slidenum">
              <a:rPr lang="en-US" smtClean="0"/>
              <a:t>‹#›</a:t>
            </a:fld>
            <a:endParaRPr lang="en-US"/>
          </a:p>
        </p:txBody>
      </p:sp>
    </p:spTree>
    <p:extLst>
      <p:ext uri="{BB962C8B-B14F-4D97-AF65-F5344CB8AC3E}">
        <p14:creationId xmlns:p14="http://schemas.microsoft.com/office/powerpoint/2010/main" val="2871790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470E3E5-99A9-4497-89D1-F7BCA4F3B9CA}" type="datetimeFigureOut">
              <a:rPr lang="en-US" smtClean="0"/>
              <a:t>12/15/2023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264126-E416-4504-A414-CC080B036ADF}" type="slidenum">
              <a:rPr lang="en-US" smtClean="0"/>
              <a:t>‹#›</a:t>
            </a:fld>
            <a:endParaRPr lang="en-US"/>
          </a:p>
        </p:txBody>
      </p:sp>
    </p:spTree>
    <p:extLst>
      <p:ext uri="{BB962C8B-B14F-4D97-AF65-F5344CB8AC3E}">
        <p14:creationId xmlns:p14="http://schemas.microsoft.com/office/powerpoint/2010/main" val="1096257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470E3E5-99A9-4497-89D1-F7BCA4F3B9CA}" type="datetimeFigureOut">
              <a:rPr lang="en-US" smtClean="0"/>
              <a:t>12/15/2023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264126-E416-4504-A414-CC080B036ADF}" type="slidenum">
              <a:rPr lang="en-US" smtClean="0"/>
              <a:t>‹#›</a:t>
            </a:fld>
            <a:endParaRPr lang="en-US"/>
          </a:p>
        </p:txBody>
      </p:sp>
    </p:spTree>
    <p:extLst>
      <p:ext uri="{BB962C8B-B14F-4D97-AF65-F5344CB8AC3E}">
        <p14:creationId xmlns:p14="http://schemas.microsoft.com/office/powerpoint/2010/main" val="3198599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470E3E5-99A9-4497-89D1-F7BCA4F3B9CA}" type="datetimeFigureOut">
              <a:rPr lang="en-US" smtClean="0"/>
              <a:t>12/15/2023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264126-E416-4504-A414-CC080B036ADF}" type="slidenum">
              <a:rPr lang="en-US" smtClean="0"/>
              <a:t>‹#›</a:t>
            </a:fld>
            <a:endParaRPr lang="en-US"/>
          </a:p>
        </p:txBody>
      </p:sp>
    </p:spTree>
    <p:extLst>
      <p:ext uri="{BB962C8B-B14F-4D97-AF65-F5344CB8AC3E}">
        <p14:creationId xmlns:p14="http://schemas.microsoft.com/office/powerpoint/2010/main" val="41450310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70E3E5-99A9-4497-89D1-F7BCA4F3B9CA}" type="datetimeFigureOut">
              <a:rPr lang="en-US" smtClean="0"/>
              <a:t>12/15/2023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264126-E416-4504-A414-CC080B036ADF}" type="slidenum">
              <a:rPr lang="en-US" smtClean="0"/>
              <a:t>‹#›</a:t>
            </a:fld>
            <a:endParaRPr lang="en-US"/>
          </a:p>
        </p:txBody>
      </p:sp>
    </p:spTree>
    <p:extLst>
      <p:ext uri="{BB962C8B-B14F-4D97-AF65-F5344CB8AC3E}">
        <p14:creationId xmlns:p14="http://schemas.microsoft.com/office/powerpoint/2010/main" val="2725765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5470E3E5-99A9-4497-89D1-F7BCA4F3B9CA}" type="datetimeFigureOut">
              <a:rPr lang="en-US" smtClean="0"/>
              <a:t>12/15/2023</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70264126-E416-4504-A414-CC080B036ADF}" type="slidenum">
              <a:rPr lang="en-US" smtClean="0"/>
              <a:t>‹#›</a:t>
            </a:fld>
            <a:endParaRPr lang="en-US"/>
          </a:p>
        </p:txBody>
      </p:sp>
    </p:spTree>
    <p:extLst>
      <p:ext uri="{BB962C8B-B14F-4D97-AF65-F5344CB8AC3E}">
        <p14:creationId xmlns:p14="http://schemas.microsoft.com/office/powerpoint/2010/main" val="2666957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5470E3E5-99A9-4497-89D1-F7BCA4F3B9CA}" type="datetimeFigureOut">
              <a:rPr lang="en-US" smtClean="0"/>
              <a:t>12/15/2023</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70264126-E416-4504-A414-CC080B036ADF}" type="slidenum">
              <a:rPr lang="en-US" smtClean="0"/>
              <a:t>‹#›</a:t>
            </a:fld>
            <a:endParaRPr lang="en-US"/>
          </a:p>
        </p:txBody>
      </p:sp>
    </p:spTree>
    <p:extLst>
      <p:ext uri="{BB962C8B-B14F-4D97-AF65-F5344CB8AC3E}">
        <p14:creationId xmlns:p14="http://schemas.microsoft.com/office/powerpoint/2010/main" val="1029251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5470E3E5-99A9-4497-89D1-F7BCA4F3B9CA}" type="datetimeFigureOut">
              <a:rPr lang="en-US" smtClean="0"/>
              <a:t>12/15/2023</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70264126-E416-4504-A414-CC080B036ADF}" type="slidenum">
              <a:rPr lang="en-US" smtClean="0"/>
              <a:t>‹#›</a:t>
            </a:fld>
            <a:endParaRPr lang="en-US"/>
          </a:p>
        </p:txBody>
      </p:sp>
    </p:spTree>
    <p:extLst>
      <p:ext uri="{BB962C8B-B14F-4D97-AF65-F5344CB8AC3E}">
        <p14:creationId xmlns:p14="http://schemas.microsoft.com/office/powerpoint/2010/main" val="18113285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1" anchor="ctr">
            <a:normAutofit/>
          </a:bodyPr>
          <a:lstStyle/>
          <a:p>
            <a:r>
              <a:rPr lang="en-US" smtClean="0"/>
              <a:t>Click to edit Master title style</a:t>
            </a:r>
            <a:endParaRPr lang="ar-EG"/>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1">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EG"/>
          </a:p>
        </p:txBody>
      </p:sp>
      <p:sp>
        <p:nvSpPr>
          <p:cNvPr id="4" name="Date Placeholder 3"/>
          <p:cNvSpPr>
            <a:spLocks noGrp="1"/>
          </p:cNvSpPr>
          <p:nvPr>
            <p:ph type="dt" sz="half" idx="2"/>
          </p:nvPr>
        </p:nvSpPr>
        <p:spPr>
          <a:xfrm>
            <a:off x="8737600" y="6356351"/>
            <a:ext cx="28448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EFD913B7-3C09-4A81-8063-D704D63A97EC}" type="datetimeFigureOut">
              <a:rPr lang="ar-EG" smtClean="0"/>
              <a:t>03/06/1445</a:t>
            </a:fld>
            <a:endParaRPr lang="ar-EG"/>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ar-EG"/>
          </a:p>
        </p:txBody>
      </p:sp>
      <p:sp>
        <p:nvSpPr>
          <p:cNvPr id="6" name="Slide Number Placeholder 5"/>
          <p:cNvSpPr>
            <a:spLocks noGrp="1"/>
          </p:cNvSpPr>
          <p:nvPr>
            <p:ph type="sldNum" sz="quarter" idx="4"/>
          </p:nvPr>
        </p:nvSpPr>
        <p:spPr>
          <a:xfrm>
            <a:off x="609600" y="6356351"/>
            <a:ext cx="28448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01DFF33B-78CE-4E17-9D4C-004EE5CD5451}" type="slidenum">
              <a:rPr lang="ar-EG" smtClean="0"/>
              <a:t>‹#›</a:t>
            </a:fld>
            <a:endParaRPr lang="ar-EG"/>
          </a:p>
        </p:txBody>
      </p:sp>
    </p:spTree>
    <p:extLst>
      <p:ext uri="{BB962C8B-B14F-4D97-AF65-F5344CB8AC3E}">
        <p14:creationId xmlns:p14="http://schemas.microsoft.com/office/powerpoint/2010/main" val="171324560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1" eaLnBrk="1" latinLnBrk="0" hangingPunct="1">
        <a:spcBef>
          <a:spcPct val="0"/>
        </a:spcBef>
        <a:buNone/>
        <a:defRPr sz="4400" kern="1200">
          <a:solidFill>
            <a:schemeClr val="tx1"/>
          </a:solidFill>
          <a:latin typeface="+mj-lt"/>
          <a:ea typeface="+mj-ea"/>
          <a:cs typeface="+mj-cs"/>
        </a:defRPr>
      </a:lvl1pPr>
    </p:titleStyle>
    <p:bodyStyle>
      <a:lvl1pPr marL="342900" indent="-342900" algn="r" defTabSz="914400" rtl="1"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ar-EG"/>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CA3D1B-8BFC-15E1-A143-6933970190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BEED25-5D49-C465-B159-53391D19C9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FE07AB-CF2A-9143-8A00-C55B6B03CC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B9CE8F-AB53-4F1B-BD8D-D642B7EBE08F}" type="datetimeFigureOut">
              <a:rPr lang="en-US" smtClean="0"/>
              <a:t>12/15/2023</a:t>
            </a:fld>
            <a:endParaRPr lang="en-US"/>
          </a:p>
        </p:txBody>
      </p:sp>
      <p:sp>
        <p:nvSpPr>
          <p:cNvPr id="5" name="Footer Placeholder 4">
            <a:extLst>
              <a:ext uri="{FF2B5EF4-FFF2-40B4-BE49-F238E27FC236}">
                <a16:creationId xmlns:a16="http://schemas.microsoft.com/office/drawing/2014/main" id="{D6C6F056-6DCE-8602-DB16-D646DD88A4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833421-C365-E98E-DA15-CAF8D7A447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EAE568-9D6F-453A-9BF8-41C9728B2F26}" type="slidenum">
              <a:rPr lang="en-US" smtClean="0"/>
              <a:t>‹#›</a:t>
            </a:fld>
            <a:endParaRPr lang="en-US"/>
          </a:p>
        </p:txBody>
      </p:sp>
    </p:spTree>
    <p:extLst>
      <p:ext uri="{BB962C8B-B14F-4D97-AF65-F5344CB8AC3E}">
        <p14:creationId xmlns:p14="http://schemas.microsoft.com/office/powerpoint/2010/main" val="334054149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39.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hyperlink" Target="https://www.nejm.org/doi/10.1056/NEJM199606273342606?url_ver=Z39.88-2003&amp;rfr_id=ori:rid:crossref.org&amp;rfr_dat=cr_pub%20%200www.ncbi.nlm.nih.gov" TargetMode="External"/><Relationship Id="rId4" Type="http://schemas.openxmlformats.org/officeDocument/2006/relationships/hyperlink" Target="https://www.cdc.gov/injury/features/older-adult-falls/index.html#:~:text=One%20out%20of%20every%20five,falling%E2%80%94usually%20by%20falling%20sideways"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 Id="rId5" Type="http://schemas.openxmlformats.org/officeDocument/2006/relationships/image" Target="../media/image57.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3.xml"/><Relationship Id="rId5" Type="http://schemas.openxmlformats.org/officeDocument/2006/relationships/image" Target="../media/image66.png"/><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3.xml"/><Relationship Id="rId5" Type="http://schemas.openxmlformats.org/officeDocument/2006/relationships/image" Target="../media/image71.jpeg"/><Relationship Id="rId4" Type="http://schemas.openxmlformats.org/officeDocument/2006/relationships/image" Target="../media/image70.jpeg"/></Relationships>
</file>

<file path=ppt/slides/_rels/slide2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73.jfif"/><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image" Target="../media/image75.jfif"/><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8.jpe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1.png"/><Relationship Id="rId4" Type="http://schemas.openxmlformats.org/officeDocument/2006/relationships/image" Target="../media/image26.png"/><Relationship Id="rId9"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304414"/>
            <a:ext cx="9144000" cy="2387600"/>
          </a:xfrm>
        </p:spPr>
        <p:txBody>
          <a:bodyPr/>
          <a:lstStyle/>
          <a:p>
            <a:r>
              <a:rPr lang="en-US" dirty="0" smtClean="0"/>
              <a:t>Falls in elderly </a:t>
            </a:r>
            <a:endParaRPr lang="en-US" dirty="0"/>
          </a:p>
        </p:txBody>
      </p:sp>
      <p:sp>
        <p:nvSpPr>
          <p:cNvPr id="4" name="Subtitle 2"/>
          <p:cNvSpPr>
            <a:spLocks noGrp="1"/>
          </p:cNvSpPr>
          <p:nvPr>
            <p:ph type="subTitle" idx="1"/>
          </p:nvPr>
        </p:nvSpPr>
        <p:spPr>
          <a:xfrm>
            <a:off x="887086" y="4360587"/>
            <a:ext cx="5836215" cy="1655762"/>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7200" dirty="0" err="1" smtClean="0"/>
              <a:t>Basant</a:t>
            </a:r>
            <a:r>
              <a:rPr lang="en-US" sz="7200" dirty="0" smtClean="0"/>
              <a:t> Magdy Gaber </a:t>
            </a:r>
            <a:r>
              <a:rPr lang="en-US" sz="7200" dirty="0" err="1" smtClean="0"/>
              <a:t>Morsy</a:t>
            </a:r>
            <a:r>
              <a:rPr lang="en-US" sz="7200" dirty="0" smtClean="0"/>
              <a:t> </a:t>
            </a:r>
            <a:r>
              <a:rPr lang="en-US" sz="7200" dirty="0" err="1" smtClean="0"/>
              <a:t>Elbohy</a:t>
            </a:r>
            <a:r>
              <a:rPr lang="en-US" sz="7200" dirty="0" smtClean="0"/>
              <a:t> </a:t>
            </a:r>
          </a:p>
          <a:p>
            <a:r>
              <a:rPr lang="en-US" sz="7200" dirty="0" smtClean="0"/>
              <a:t>Internal medicine resident at Alexandria university students’ hospital</a:t>
            </a:r>
          </a:p>
          <a:p>
            <a:r>
              <a:rPr lang="en-US" sz="7200" dirty="0" smtClean="0"/>
              <a:t>Master student </a:t>
            </a:r>
          </a:p>
          <a:p>
            <a:endParaRPr lang="en-US" dirty="0"/>
          </a:p>
        </p:txBody>
      </p:sp>
      <p:pic>
        <p:nvPicPr>
          <p:cNvPr id="7" name="Picture 6"/>
          <p:cNvPicPr>
            <a:picLocks noChangeAspect="1"/>
          </p:cNvPicPr>
          <p:nvPr/>
        </p:nvPicPr>
        <p:blipFill>
          <a:blip r:embed="rId2"/>
          <a:stretch>
            <a:fillRect/>
          </a:stretch>
        </p:blipFill>
        <p:spPr>
          <a:xfrm>
            <a:off x="6723301" y="3391415"/>
            <a:ext cx="5419814" cy="2944623"/>
          </a:xfrm>
          <a:prstGeom prst="rect">
            <a:avLst/>
          </a:prstGeom>
        </p:spPr>
      </p:pic>
      <p:pic>
        <p:nvPicPr>
          <p:cNvPr id="6" name="Picture 5"/>
          <p:cNvPicPr>
            <a:picLocks noChangeAspect="1"/>
          </p:cNvPicPr>
          <p:nvPr/>
        </p:nvPicPr>
        <p:blipFill>
          <a:blip r:embed="rId3"/>
          <a:stretch>
            <a:fillRect/>
          </a:stretch>
        </p:blipFill>
        <p:spPr>
          <a:xfrm>
            <a:off x="7503630" y="1888736"/>
            <a:ext cx="3798137" cy="4645555"/>
          </a:xfrm>
          <a:prstGeom prst="rect">
            <a:avLst/>
          </a:prstGeom>
        </p:spPr>
      </p:pic>
      <p:pic>
        <p:nvPicPr>
          <p:cNvPr id="5" name="Picture 4"/>
          <p:cNvPicPr>
            <a:picLocks noChangeAspect="1"/>
          </p:cNvPicPr>
          <p:nvPr/>
        </p:nvPicPr>
        <p:blipFill>
          <a:blip r:embed="rId4"/>
          <a:stretch>
            <a:fillRect/>
          </a:stretch>
        </p:blipFill>
        <p:spPr>
          <a:xfrm>
            <a:off x="9509597" y="857660"/>
            <a:ext cx="3127519" cy="5529551"/>
          </a:xfrm>
          <a:prstGeom prst="rect">
            <a:avLst/>
          </a:prstGeom>
        </p:spPr>
      </p:pic>
    </p:spTree>
    <p:extLst>
      <p:ext uri="{BB962C8B-B14F-4D97-AF65-F5344CB8AC3E}">
        <p14:creationId xmlns:p14="http://schemas.microsoft.com/office/powerpoint/2010/main" val="21839932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2125" y="449663"/>
            <a:ext cx="10058400" cy="1609344"/>
          </a:xfrm>
        </p:spPr>
        <p:txBody>
          <a:bodyPr/>
          <a:lstStyle/>
          <a:p>
            <a:r>
              <a:rPr lang="en-US" dirty="0" smtClean="0"/>
              <a:t>medications</a:t>
            </a:r>
            <a:endParaRPr lang="en-US" dirty="0"/>
          </a:p>
        </p:txBody>
      </p:sp>
      <p:pic>
        <p:nvPicPr>
          <p:cNvPr id="4" name="Content Placeholder 3"/>
          <p:cNvPicPr>
            <a:picLocks noGrp="1" noChangeAspect="1"/>
          </p:cNvPicPr>
          <p:nvPr>
            <p:ph idx="1"/>
          </p:nvPr>
        </p:nvPicPr>
        <p:blipFill>
          <a:blip r:embed="rId2"/>
          <a:stretch>
            <a:fillRect/>
          </a:stretch>
        </p:blipFill>
        <p:spPr>
          <a:xfrm>
            <a:off x="5829299" y="1679332"/>
            <a:ext cx="5644663" cy="4148010"/>
          </a:xfrm>
          <a:prstGeom prst="rect">
            <a:avLst/>
          </a:prstGeom>
          <a:ln w="88900" cap="sq" cmpd="thickThin">
            <a:solidFill>
              <a:srgbClr val="000000"/>
            </a:solidFill>
            <a:prstDash val="solid"/>
            <a:miter lim="800000"/>
          </a:ln>
          <a:effectLst>
            <a:innerShdw blurRad="76200">
              <a:srgbClr val="000000"/>
            </a:innerShdw>
          </a:effectLst>
        </p:spPr>
      </p:pic>
      <p:pic>
        <p:nvPicPr>
          <p:cNvPr id="5" name="Picture 4"/>
          <p:cNvPicPr>
            <a:picLocks noChangeAspect="1"/>
          </p:cNvPicPr>
          <p:nvPr/>
        </p:nvPicPr>
        <p:blipFill>
          <a:blip r:embed="rId3"/>
          <a:stretch>
            <a:fillRect/>
          </a:stretch>
        </p:blipFill>
        <p:spPr>
          <a:xfrm>
            <a:off x="234886" y="132984"/>
            <a:ext cx="2143125" cy="1546348"/>
          </a:xfrm>
          <a:prstGeom prst="rect">
            <a:avLst/>
          </a:prstGeom>
        </p:spPr>
      </p:pic>
      <p:sp>
        <p:nvSpPr>
          <p:cNvPr id="7" name="Rectangle 6"/>
          <p:cNvSpPr/>
          <p:nvPr/>
        </p:nvSpPr>
        <p:spPr>
          <a:xfrm>
            <a:off x="720969" y="1927598"/>
            <a:ext cx="4812324" cy="1754326"/>
          </a:xfrm>
          <a:prstGeom prst="rect">
            <a:avLst/>
          </a:prstGeom>
        </p:spPr>
        <p:txBody>
          <a:bodyPr wrap="square">
            <a:spAutoFit/>
          </a:bodyPr>
          <a:lstStyle/>
          <a:p>
            <a:pPr algn="l"/>
            <a:r>
              <a:rPr lang="en-US" dirty="0" smtClean="0"/>
              <a:t>Anticonvulsants</a:t>
            </a:r>
          </a:p>
          <a:p>
            <a:pPr algn="l"/>
            <a:r>
              <a:rPr lang="en-US" dirty="0" smtClean="0"/>
              <a:t>Antidepressants</a:t>
            </a:r>
            <a:endParaRPr lang="en-US" dirty="0"/>
          </a:p>
          <a:p>
            <a:pPr algn="l"/>
            <a:r>
              <a:rPr lang="en-US" dirty="0" smtClean="0"/>
              <a:t>Antipsychotics </a:t>
            </a:r>
          </a:p>
          <a:p>
            <a:pPr algn="l"/>
            <a:r>
              <a:rPr lang="en-US" dirty="0" smtClean="0"/>
              <a:t>Benzodiazepines</a:t>
            </a:r>
          </a:p>
          <a:p>
            <a:pPr algn="l"/>
            <a:r>
              <a:rPr lang="en-US" dirty="0" smtClean="0"/>
              <a:t>Opioids </a:t>
            </a:r>
          </a:p>
          <a:p>
            <a:pPr algn="l"/>
            <a:r>
              <a:rPr lang="en-US" dirty="0" smtClean="0"/>
              <a:t>Sedatives-hypnotics</a:t>
            </a:r>
            <a:endParaRPr lang="en-US" dirty="0"/>
          </a:p>
        </p:txBody>
      </p:sp>
      <p:sp>
        <p:nvSpPr>
          <p:cNvPr id="8" name="Rectangle 7"/>
          <p:cNvSpPr/>
          <p:nvPr/>
        </p:nvSpPr>
        <p:spPr>
          <a:xfrm>
            <a:off x="720969" y="3611350"/>
            <a:ext cx="6096000" cy="1200329"/>
          </a:xfrm>
          <a:prstGeom prst="rect">
            <a:avLst/>
          </a:prstGeom>
        </p:spPr>
        <p:txBody>
          <a:bodyPr>
            <a:spAutoFit/>
          </a:bodyPr>
          <a:lstStyle/>
          <a:p>
            <a:r>
              <a:rPr lang="en-US" dirty="0" smtClean="0"/>
              <a:t>Anticholinergics</a:t>
            </a:r>
          </a:p>
          <a:p>
            <a:r>
              <a:rPr lang="en-US" dirty="0" smtClean="0"/>
              <a:t>Antihistamines</a:t>
            </a:r>
          </a:p>
          <a:p>
            <a:r>
              <a:rPr lang="en-US" dirty="0" err="1"/>
              <a:t>A</a:t>
            </a:r>
            <a:r>
              <a:rPr lang="en-US" dirty="0" err="1" smtClean="0"/>
              <a:t>ntihypertensives</a:t>
            </a:r>
            <a:endParaRPr lang="en-US" dirty="0" smtClean="0"/>
          </a:p>
          <a:p>
            <a:r>
              <a:rPr lang="en-US" dirty="0" smtClean="0"/>
              <a:t>Muscle </a:t>
            </a:r>
            <a:r>
              <a:rPr lang="en-US" dirty="0"/>
              <a:t>relaxants </a:t>
            </a:r>
          </a:p>
        </p:txBody>
      </p:sp>
      <p:sp>
        <p:nvSpPr>
          <p:cNvPr id="9" name="Rectangle 8"/>
          <p:cNvSpPr/>
          <p:nvPr/>
        </p:nvSpPr>
        <p:spPr>
          <a:xfrm>
            <a:off x="435336" y="4904011"/>
            <a:ext cx="4293577" cy="923330"/>
          </a:xfrm>
          <a:prstGeom prst="rect">
            <a:avLst/>
          </a:prstGeom>
        </p:spPr>
        <p:txBody>
          <a:bodyPr wrap="square">
            <a:spAutoFit/>
          </a:bodyPr>
          <a:lstStyle/>
          <a:p>
            <a:pPr algn="l"/>
            <a:r>
              <a:rPr lang="en-US" i="1" dirty="0"/>
              <a:t> Some can cause dizziness, sedation, confusion, blurred vision, or orthostatic hypotension</a:t>
            </a:r>
          </a:p>
        </p:txBody>
      </p:sp>
    </p:spTree>
    <p:extLst>
      <p:ext uri="{BB962C8B-B14F-4D97-AF65-F5344CB8AC3E}">
        <p14:creationId xmlns:p14="http://schemas.microsoft.com/office/powerpoint/2010/main" val="19181399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879" y="310258"/>
            <a:ext cx="10058400" cy="1609344"/>
          </a:xfrm>
        </p:spPr>
        <p:txBody>
          <a:bodyPr/>
          <a:lstStyle/>
          <a:p>
            <a:r>
              <a:rPr lang="en-US" dirty="0" smtClean="0"/>
              <a:t>extrinsic factors</a:t>
            </a:r>
            <a:endParaRPr lang="en-US" dirty="0"/>
          </a:p>
        </p:txBody>
      </p:sp>
      <p:sp>
        <p:nvSpPr>
          <p:cNvPr id="3" name="Content Placeholder 2"/>
          <p:cNvSpPr>
            <a:spLocks noGrp="1"/>
          </p:cNvSpPr>
          <p:nvPr>
            <p:ph idx="1"/>
          </p:nvPr>
        </p:nvSpPr>
        <p:spPr>
          <a:xfrm>
            <a:off x="181825" y="1919602"/>
            <a:ext cx="3765921" cy="4050792"/>
          </a:xfrm>
        </p:spPr>
        <p:txBody>
          <a:bodyPr/>
          <a:lstStyle/>
          <a:p>
            <a:pPr>
              <a:lnSpc>
                <a:spcPct val="150000"/>
              </a:lnSpc>
            </a:pPr>
            <a:r>
              <a:rPr lang="en-US" dirty="0" smtClean="0"/>
              <a:t>Environmental hazards</a:t>
            </a:r>
          </a:p>
          <a:p>
            <a:pPr>
              <a:lnSpc>
                <a:spcPct val="150000"/>
              </a:lnSpc>
            </a:pPr>
            <a:r>
              <a:rPr lang="en-US" dirty="0" smtClean="0"/>
              <a:t>Unsafe clothing or foot wear</a:t>
            </a:r>
          </a:p>
          <a:p>
            <a:pPr>
              <a:lnSpc>
                <a:spcPct val="150000"/>
              </a:lnSpc>
            </a:pPr>
            <a:r>
              <a:rPr lang="en-US" dirty="0" smtClean="0"/>
              <a:t>Improper use of mobility aids</a:t>
            </a:r>
          </a:p>
          <a:p>
            <a:pPr>
              <a:lnSpc>
                <a:spcPct val="150000"/>
              </a:lnSpc>
            </a:pPr>
            <a:r>
              <a:rPr lang="en-US" dirty="0" smtClean="0"/>
              <a:t>Restrictive devices as restraints and side rails </a:t>
            </a:r>
          </a:p>
          <a:p>
            <a:pPr marL="0" indent="0">
              <a:lnSpc>
                <a:spcPct val="150000"/>
              </a:lnSpc>
              <a:buNone/>
            </a:pPr>
            <a:endParaRPr lang="en-US" dirty="0"/>
          </a:p>
        </p:txBody>
      </p:sp>
      <p:pic>
        <p:nvPicPr>
          <p:cNvPr id="4" name="Picture 3"/>
          <p:cNvPicPr>
            <a:picLocks noChangeAspect="1"/>
          </p:cNvPicPr>
          <p:nvPr/>
        </p:nvPicPr>
        <p:blipFill rotWithShape="1">
          <a:blip r:embed="rId2"/>
          <a:srcRect t="-5389" b="5389"/>
          <a:stretch/>
        </p:blipFill>
        <p:spPr>
          <a:xfrm>
            <a:off x="3862753" y="1424354"/>
            <a:ext cx="8217877" cy="44049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778238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 factors for fall injury</a:t>
            </a:r>
            <a:endParaRPr lang="en-US" dirty="0"/>
          </a:p>
        </p:txBody>
      </p:sp>
      <p:sp>
        <p:nvSpPr>
          <p:cNvPr id="3" name="Content Placeholder 2"/>
          <p:cNvSpPr>
            <a:spLocks noGrp="1"/>
          </p:cNvSpPr>
          <p:nvPr>
            <p:ph idx="1"/>
          </p:nvPr>
        </p:nvSpPr>
        <p:spPr>
          <a:xfrm>
            <a:off x="688848" y="2093976"/>
            <a:ext cx="5197602" cy="4050792"/>
          </a:xfrm>
        </p:spPr>
        <p:txBody>
          <a:bodyPr>
            <a:normAutofit fontScale="85000" lnSpcReduction="20000"/>
          </a:bodyPr>
          <a:lstStyle/>
          <a:p>
            <a:r>
              <a:rPr lang="en-US" sz="2800" b="1" dirty="0" smtClean="0">
                <a:effectLst>
                  <a:outerShdw blurRad="38100" dist="38100" dir="2700000" algn="tl">
                    <a:srgbClr val="000000">
                      <a:alpha val="43137"/>
                    </a:srgbClr>
                  </a:outerShdw>
                </a:effectLst>
              </a:rPr>
              <a:t>Osteoporosis</a:t>
            </a:r>
            <a:r>
              <a:rPr lang="en-US" dirty="0"/>
              <a:t> and age-related changes in bone quality, which increase bone </a:t>
            </a:r>
            <a:r>
              <a:rPr lang="en-US" dirty="0" smtClean="0"/>
              <a:t>fragility</a:t>
            </a:r>
          </a:p>
          <a:p>
            <a:r>
              <a:rPr lang="en-US" sz="2800" b="1" dirty="0">
                <a:effectLst>
                  <a:outerShdw blurRad="38100" dist="38100" dir="2700000" algn="tl">
                    <a:srgbClr val="000000">
                      <a:alpha val="43137"/>
                    </a:srgbClr>
                  </a:outerShdw>
                </a:effectLst>
              </a:rPr>
              <a:t>Loss of muscle (</a:t>
            </a:r>
            <a:r>
              <a:rPr lang="en-US" sz="2800" b="1" dirty="0" err="1">
                <a:effectLst>
                  <a:outerShdw blurRad="38100" dist="38100" dir="2700000" algn="tl">
                    <a:srgbClr val="000000">
                      <a:alpha val="43137"/>
                    </a:srgbClr>
                  </a:outerShdw>
                </a:effectLst>
              </a:rPr>
              <a:t>sarcopenia</a:t>
            </a:r>
            <a:r>
              <a:rPr lang="en-US" sz="2800" b="1" dirty="0">
                <a:effectLst>
                  <a:outerShdw blurRad="38100" dist="38100" dir="2700000" algn="tl">
                    <a:srgbClr val="000000">
                      <a:alpha val="43137"/>
                    </a:srgbClr>
                  </a:outerShdw>
                </a:effectLst>
              </a:rPr>
              <a:t>), </a:t>
            </a:r>
            <a:r>
              <a:rPr lang="en-US" dirty="0"/>
              <a:t>which reduces protective responses to </a:t>
            </a:r>
            <a:r>
              <a:rPr lang="en-US" dirty="0" smtClean="0"/>
              <a:t>perturbations</a:t>
            </a:r>
            <a:endParaRPr lang="en-US" sz="2800" b="1" dirty="0" smtClean="0">
              <a:effectLst>
                <a:outerShdw blurRad="38100" dist="38100" dir="2700000" algn="tl">
                  <a:srgbClr val="000000">
                    <a:alpha val="43137"/>
                  </a:srgbClr>
                </a:outerShdw>
              </a:effectLst>
            </a:endParaRPr>
          </a:p>
          <a:p>
            <a:r>
              <a:rPr lang="en-US" sz="2800" b="1" dirty="0" smtClean="0">
                <a:effectLst>
                  <a:outerShdw blurRad="38100" dist="38100" dir="2700000" algn="tl">
                    <a:srgbClr val="000000">
                      <a:alpha val="43137"/>
                    </a:srgbClr>
                  </a:outerShdw>
                </a:effectLst>
              </a:rPr>
              <a:t>Characteristics of fall</a:t>
            </a:r>
          </a:p>
          <a:p>
            <a:pPr marL="0" indent="0">
              <a:buNone/>
            </a:pPr>
            <a:r>
              <a:rPr lang="en-US" dirty="0" smtClean="0"/>
              <a:t> </a:t>
            </a:r>
            <a:r>
              <a:rPr lang="en-CA" dirty="0"/>
              <a:t>Factors that increase the force of a fall </a:t>
            </a:r>
            <a:r>
              <a:rPr lang="en-CA" dirty="0" smtClean="0"/>
              <a:t>include</a:t>
            </a:r>
          </a:p>
          <a:p>
            <a:pPr marL="0" indent="0">
              <a:buNone/>
            </a:pPr>
            <a:r>
              <a:rPr lang="en-CA" dirty="0"/>
              <a:t>-</a:t>
            </a:r>
            <a:r>
              <a:rPr lang="en-CA" dirty="0" smtClean="0"/>
              <a:t>falling </a:t>
            </a:r>
            <a:r>
              <a:rPr lang="en-CA" dirty="0"/>
              <a:t>from a greater </a:t>
            </a:r>
            <a:r>
              <a:rPr lang="en-CA" b="1" dirty="0"/>
              <a:t>height</a:t>
            </a:r>
            <a:r>
              <a:rPr lang="en-CA" dirty="0" smtClean="0"/>
              <a:t>,</a:t>
            </a:r>
          </a:p>
          <a:p>
            <a:pPr marL="0" indent="0">
              <a:buNone/>
            </a:pPr>
            <a:r>
              <a:rPr lang="en-CA" dirty="0" smtClean="0"/>
              <a:t>-landing </a:t>
            </a:r>
            <a:r>
              <a:rPr lang="en-CA" dirty="0"/>
              <a:t>on a </a:t>
            </a:r>
            <a:r>
              <a:rPr lang="en-CA" b="1" dirty="0"/>
              <a:t>hard </a:t>
            </a:r>
            <a:r>
              <a:rPr lang="en-CA" b="1" dirty="0" smtClean="0"/>
              <a:t>surface</a:t>
            </a:r>
          </a:p>
          <a:p>
            <a:pPr marL="0" indent="0">
              <a:buNone/>
            </a:pPr>
            <a:r>
              <a:rPr lang="en-CA" dirty="0"/>
              <a:t>-</a:t>
            </a:r>
            <a:r>
              <a:rPr lang="en-CA" dirty="0" smtClean="0"/>
              <a:t>Falling </a:t>
            </a:r>
            <a:r>
              <a:rPr lang="en-CA" b="1" dirty="0"/>
              <a:t>sideways</a:t>
            </a:r>
            <a:r>
              <a:rPr lang="en-CA" dirty="0"/>
              <a:t> or directly onto the hip increases the likelihood of hip </a:t>
            </a:r>
            <a:r>
              <a:rPr lang="en-CA" dirty="0" smtClean="0"/>
              <a:t>fracture</a:t>
            </a:r>
          </a:p>
          <a:p>
            <a:pPr marL="0" indent="0">
              <a:buNone/>
            </a:pPr>
            <a:r>
              <a:rPr lang="en-CA" dirty="0"/>
              <a:t>-</a:t>
            </a:r>
            <a:r>
              <a:rPr lang="en-CA" dirty="0" smtClean="0"/>
              <a:t>falling </a:t>
            </a:r>
            <a:r>
              <a:rPr lang="en-CA" dirty="0"/>
              <a:t>forward onto an </a:t>
            </a:r>
            <a:r>
              <a:rPr lang="en-CA" b="1" dirty="0"/>
              <a:t>outstretched wrist </a:t>
            </a:r>
            <a:r>
              <a:rPr lang="en-CA" dirty="0"/>
              <a:t>increases the likelihood of a </a:t>
            </a:r>
            <a:r>
              <a:rPr lang="en-CA" dirty="0" err="1" smtClean="0"/>
              <a:t>Colles</a:t>
            </a:r>
            <a:r>
              <a:rPr lang="en-CA" dirty="0"/>
              <a:t> </a:t>
            </a:r>
            <a:r>
              <a:rPr lang="en-CA" dirty="0" smtClean="0"/>
              <a:t>fracture</a:t>
            </a:r>
            <a:endParaRPr lang="en-US" dirty="0"/>
          </a:p>
        </p:txBody>
      </p:sp>
      <p:pic>
        <p:nvPicPr>
          <p:cNvPr id="5" name="Picture 4"/>
          <p:cNvPicPr>
            <a:picLocks noChangeAspect="1"/>
          </p:cNvPicPr>
          <p:nvPr/>
        </p:nvPicPr>
        <p:blipFill>
          <a:blip r:embed="rId2"/>
          <a:stretch>
            <a:fillRect/>
          </a:stretch>
        </p:blipFill>
        <p:spPr>
          <a:xfrm>
            <a:off x="7108698" y="5337429"/>
            <a:ext cx="3752850" cy="1219200"/>
          </a:xfrm>
          <a:prstGeom prst="rect">
            <a:avLst/>
          </a:prstGeom>
        </p:spPr>
      </p:pic>
      <p:pic>
        <p:nvPicPr>
          <p:cNvPr id="7" name="Picture 6"/>
          <p:cNvPicPr>
            <a:picLocks noChangeAspect="1"/>
          </p:cNvPicPr>
          <p:nvPr/>
        </p:nvPicPr>
        <p:blipFill rotWithShape="1">
          <a:blip r:embed="rId3"/>
          <a:srcRect r="3182" b="6181"/>
          <a:stretch/>
        </p:blipFill>
        <p:spPr>
          <a:xfrm>
            <a:off x="6841998" y="1609439"/>
            <a:ext cx="4149852" cy="3248311"/>
          </a:xfrm>
          <a:prstGeom prst="rect">
            <a:avLst/>
          </a:prstGeom>
        </p:spPr>
      </p:pic>
    </p:spTree>
    <p:extLst>
      <p:ext uri="{BB962C8B-B14F-4D97-AF65-F5344CB8AC3E}">
        <p14:creationId xmlns:p14="http://schemas.microsoft.com/office/powerpoint/2010/main" val="2343589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a:t>
            </a:r>
            <a:endParaRPr lang="en-US" dirty="0"/>
          </a:p>
        </p:txBody>
      </p:sp>
      <p:sp>
        <p:nvSpPr>
          <p:cNvPr id="3" name="Content Placeholder 2"/>
          <p:cNvSpPr>
            <a:spLocks noGrp="1"/>
          </p:cNvSpPr>
          <p:nvPr>
            <p:ph idx="1"/>
          </p:nvPr>
        </p:nvSpPr>
        <p:spPr>
          <a:xfrm>
            <a:off x="777240" y="1938528"/>
            <a:ext cx="10975614" cy="4050792"/>
          </a:xfrm>
        </p:spPr>
        <p:txBody>
          <a:bodyPr>
            <a:noAutofit/>
          </a:bodyPr>
          <a:lstStyle/>
          <a:p>
            <a:pPr>
              <a:lnSpc>
                <a:spcPct val="110000"/>
              </a:lnSpc>
            </a:pPr>
            <a:r>
              <a:rPr lang="en-US" sz="1800" dirty="0"/>
              <a:t>Mrs. Booker is a 76 year-old woman who lives independently in her own home. She has come in to </a:t>
            </a:r>
            <a:r>
              <a:rPr lang="en-US" sz="1800" dirty="0" smtClean="0"/>
              <a:t>the </a:t>
            </a:r>
            <a:r>
              <a:rPr lang="en-US" sz="1800" dirty="0"/>
              <a:t>primary care clinic for a wellness </a:t>
            </a:r>
            <a:r>
              <a:rPr lang="en-US" sz="1800" dirty="0" smtClean="0"/>
              <a:t>visit </a:t>
            </a:r>
            <a:r>
              <a:rPr lang="en-US" sz="1800" dirty="0"/>
              <a:t>she said “I have fallen in the last </a:t>
            </a:r>
            <a:r>
              <a:rPr lang="en-US" sz="1800" dirty="0" smtClean="0"/>
              <a:t>week” </a:t>
            </a:r>
            <a:r>
              <a:rPr lang="en-US" sz="1800" dirty="0"/>
              <a:t>and “I take medicine to help me sleep or improve my mood</a:t>
            </a:r>
            <a:r>
              <a:rPr lang="en-US" sz="1800" dirty="0" smtClean="0"/>
              <a:t>.”</a:t>
            </a:r>
          </a:p>
          <a:p>
            <a:pPr>
              <a:lnSpc>
                <a:spcPct val="110000"/>
              </a:lnSpc>
            </a:pPr>
            <a:r>
              <a:rPr lang="en-US" sz="1800" dirty="0"/>
              <a:t>She is complaining of  poor eyesight, urinary incontinence, and </a:t>
            </a:r>
            <a:r>
              <a:rPr lang="en-US" sz="1800" dirty="0" err="1"/>
              <a:t>nocturia</a:t>
            </a:r>
            <a:r>
              <a:rPr lang="en-US" sz="1800" dirty="0"/>
              <a:t> &gt;2 times a </a:t>
            </a:r>
            <a:r>
              <a:rPr lang="en-US" sz="1800" dirty="0" smtClean="0"/>
              <a:t>night</a:t>
            </a:r>
          </a:p>
          <a:p>
            <a:pPr>
              <a:lnSpc>
                <a:spcPct val="110000"/>
              </a:lnSpc>
            </a:pPr>
            <a:r>
              <a:rPr lang="en-US" sz="1800" dirty="0" smtClean="0"/>
              <a:t>By history patient has  </a:t>
            </a:r>
            <a:r>
              <a:rPr lang="pt-BR" sz="1800" dirty="0" smtClean="0"/>
              <a:t>• </a:t>
            </a:r>
            <a:r>
              <a:rPr lang="pt-BR" sz="1800" dirty="0"/>
              <a:t>Seizure disorder • Schizoaffective disorder • Chronic kidney disease stage 3 • </a:t>
            </a:r>
            <a:r>
              <a:rPr lang="pt-BR" sz="1800" dirty="0" smtClean="0"/>
              <a:t>Hypothyroidism.</a:t>
            </a:r>
            <a:r>
              <a:rPr lang="en-US" sz="1800" dirty="0"/>
              <a:t> </a:t>
            </a:r>
            <a:endParaRPr lang="en-US" sz="1800" dirty="0" smtClean="0"/>
          </a:p>
          <a:p>
            <a:pPr>
              <a:lnSpc>
                <a:spcPct val="110000"/>
              </a:lnSpc>
            </a:pPr>
            <a:r>
              <a:rPr lang="en-US" sz="1800" dirty="0" smtClean="0"/>
              <a:t>Assessment for </a:t>
            </a:r>
            <a:r>
              <a:rPr lang="en-US" sz="1800" dirty="0"/>
              <a:t>this patient </a:t>
            </a:r>
            <a:r>
              <a:rPr lang="en-US" sz="1800" dirty="0" smtClean="0"/>
              <a:t>showed:</a:t>
            </a:r>
            <a:endParaRPr lang="en-US" sz="1800" dirty="0"/>
          </a:p>
          <a:p>
            <a:pPr>
              <a:lnSpc>
                <a:spcPct val="110000"/>
              </a:lnSpc>
              <a:buFontTx/>
              <a:buChar char="-"/>
            </a:pPr>
            <a:r>
              <a:rPr lang="en-US" sz="1800" dirty="0"/>
              <a:t>visual </a:t>
            </a:r>
            <a:r>
              <a:rPr lang="pt-BR" sz="1800" dirty="0"/>
              <a:t>acuity 20/30 R, 20/40 </a:t>
            </a:r>
            <a:r>
              <a:rPr lang="pt-BR" sz="1800" dirty="0" smtClean="0"/>
              <a:t>L and  </a:t>
            </a:r>
            <a:r>
              <a:rPr lang="en-US" sz="1800" dirty="0"/>
              <a:t>The results of the assessment tests indicate that her gait speed is somewhat slower than normal but her balance and strength tests are both within normal limits.</a:t>
            </a:r>
            <a:endParaRPr lang="pt-BR" sz="1800" dirty="0"/>
          </a:p>
          <a:p>
            <a:pPr>
              <a:lnSpc>
                <a:spcPct val="110000"/>
              </a:lnSpc>
            </a:pPr>
            <a:r>
              <a:rPr lang="en-US" sz="1800" dirty="0" smtClean="0"/>
              <a:t>By reviewing medications patient is on 1. Depakote 250 mg twice daily /2. Zyprexa 12.5 mg daily/ 3. Ativan 0.5 mg twice daily /4. Levothyroxine 750 mcg daily /5. Colace 250 mg daily /6. Tylenol 500 mg 4 times daily as needed for pain</a:t>
            </a:r>
          </a:p>
          <a:p>
            <a:pPr>
              <a:lnSpc>
                <a:spcPct val="110000"/>
              </a:lnSpc>
              <a:buFontTx/>
              <a:buChar char="-"/>
            </a:pPr>
            <a:endParaRPr lang="en-US" sz="1800" dirty="0"/>
          </a:p>
        </p:txBody>
      </p:sp>
      <p:pic>
        <p:nvPicPr>
          <p:cNvPr id="4" name="Picture 3"/>
          <p:cNvPicPr>
            <a:picLocks noChangeAspect="1"/>
          </p:cNvPicPr>
          <p:nvPr/>
        </p:nvPicPr>
        <p:blipFill>
          <a:blip r:embed="rId2"/>
          <a:stretch>
            <a:fillRect/>
          </a:stretch>
        </p:blipFill>
        <p:spPr>
          <a:xfrm>
            <a:off x="10232136" y="457200"/>
            <a:ext cx="1219200" cy="1219200"/>
          </a:xfrm>
          <a:prstGeom prst="rect">
            <a:avLst/>
          </a:prstGeom>
        </p:spPr>
      </p:pic>
    </p:spTree>
    <p:extLst>
      <p:ext uri="{BB962C8B-B14F-4D97-AF65-F5344CB8AC3E}">
        <p14:creationId xmlns:p14="http://schemas.microsoft.com/office/powerpoint/2010/main" val="34421558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the identifiable risks for fall in this patient?</a:t>
            </a:r>
            <a:endParaRPr lang="en-US" dirty="0"/>
          </a:p>
        </p:txBody>
      </p:sp>
      <p:sp>
        <p:nvSpPr>
          <p:cNvPr id="3" name="Content Placeholder 2"/>
          <p:cNvSpPr>
            <a:spLocks noGrp="1"/>
          </p:cNvSpPr>
          <p:nvPr>
            <p:ph idx="1"/>
          </p:nvPr>
        </p:nvSpPr>
        <p:spPr>
          <a:xfrm>
            <a:off x="999510" y="2367593"/>
            <a:ext cx="10058400" cy="4050792"/>
          </a:xfrm>
        </p:spPr>
        <p:txBody>
          <a:bodyPr/>
          <a:lstStyle/>
          <a:p>
            <a:pPr>
              <a:lnSpc>
                <a:spcPct val="250000"/>
              </a:lnSpc>
            </a:pPr>
            <a:r>
              <a:rPr lang="en-US" dirty="0"/>
              <a:t>• She is taking two psychoactive medications, Zyprexa and Ativan. </a:t>
            </a:r>
            <a:endParaRPr lang="en-US" dirty="0" smtClean="0"/>
          </a:p>
          <a:p>
            <a:pPr>
              <a:lnSpc>
                <a:spcPct val="250000"/>
              </a:lnSpc>
            </a:pPr>
            <a:r>
              <a:rPr lang="en-US" dirty="0" smtClean="0"/>
              <a:t>• </a:t>
            </a:r>
            <a:r>
              <a:rPr lang="en-US" dirty="0"/>
              <a:t>She is complaining of vision problems. </a:t>
            </a:r>
            <a:endParaRPr lang="en-US" dirty="0" smtClean="0"/>
          </a:p>
          <a:p>
            <a:pPr>
              <a:lnSpc>
                <a:spcPct val="250000"/>
              </a:lnSpc>
            </a:pPr>
            <a:r>
              <a:rPr lang="en-US" dirty="0" smtClean="0"/>
              <a:t>• </a:t>
            </a:r>
            <a:r>
              <a:rPr lang="en-US" dirty="0"/>
              <a:t>She has issues with incontinence and gets up during the night to void. </a:t>
            </a:r>
          </a:p>
        </p:txBody>
      </p:sp>
      <p:pic>
        <p:nvPicPr>
          <p:cNvPr id="4" name="Picture 3"/>
          <p:cNvPicPr>
            <a:picLocks noChangeAspect="1"/>
          </p:cNvPicPr>
          <p:nvPr/>
        </p:nvPicPr>
        <p:blipFill>
          <a:blip r:embed="rId2"/>
          <a:stretch>
            <a:fillRect/>
          </a:stretch>
        </p:blipFill>
        <p:spPr>
          <a:xfrm>
            <a:off x="10844784" y="1082040"/>
            <a:ext cx="1219200" cy="1219200"/>
          </a:xfrm>
          <a:prstGeom prst="rect">
            <a:avLst/>
          </a:prstGeom>
        </p:spPr>
      </p:pic>
    </p:spTree>
    <p:extLst>
      <p:ext uri="{BB962C8B-B14F-4D97-AF65-F5344CB8AC3E}">
        <p14:creationId xmlns:p14="http://schemas.microsoft.com/office/powerpoint/2010/main" val="36171104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2309" y="361539"/>
            <a:ext cx="10058400" cy="1609344"/>
          </a:xfrm>
        </p:spPr>
        <p:txBody>
          <a:bodyPr>
            <a:normAutofit/>
          </a:bodyPr>
          <a:lstStyle/>
          <a:p>
            <a:pPr algn="ctr"/>
            <a:r>
              <a:rPr lang="en-US" sz="8800" b="1" dirty="0" smtClean="0">
                <a:effectLst>
                  <a:outerShdw blurRad="38100" dist="38100" dir="2700000" algn="tl">
                    <a:srgbClr val="000000">
                      <a:alpha val="43137"/>
                    </a:srgbClr>
                  </a:outerShdw>
                </a:effectLst>
              </a:rPr>
              <a:t>Thank you </a:t>
            </a:r>
            <a:endParaRPr lang="en-US" sz="8800" b="1" dirty="0">
              <a:effectLst>
                <a:outerShdw blurRad="38100" dist="38100" dir="2700000" algn="tl">
                  <a:srgbClr val="000000">
                    <a:alpha val="43137"/>
                  </a:srgbClr>
                </a:outerShdw>
              </a:effectLst>
            </a:endParaRPr>
          </a:p>
        </p:txBody>
      </p:sp>
      <p:pic>
        <p:nvPicPr>
          <p:cNvPr id="4" name="Content Placeholder 3"/>
          <p:cNvPicPr>
            <a:picLocks noGrp="1" noChangeAspect="1"/>
          </p:cNvPicPr>
          <p:nvPr>
            <p:ph idx="1"/>
          </p:nvPr>
        </p:nvPicPr>
        <p:blipFill rotWithShape="1">
          <a:blip r:embed="rId3"/>
          <a:srcRect b="6857"/>
          <a:stretch/>
        </p:blipFill>
        <p:spPr>
          <a:xfrm>
            <a:off x="2743200" y="1565030"/>
            <a:ext cx="5917223" cy="36224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2"/>
          <p:cNvSpPr/>
          <p:nvPr/>
        </p:nvSpPr>
        <p:spPr>
          <a:xfrm>
            <a:off x="542309" y="4897246"/>
            <a:ext cx="6096000" cy="2031325"/>
          </a:xfrm>
          <a:prstGeom prst="rect">
            <a:avLst/>
          </a:prstGeom>
        </p:spPr>
        <p:txBody>
          <a:bodyPr>
            <a:spAutoFit/>
          </a:bodyPr>
          <a:lstStyle/>
          <a:p>
            <a:pPr>
              <a:buFont typeface="Arial" panose="020B0604020202020204" pitchFamily="34" charset="0"/>
              <a:buChar char="•"/>
            </a:pPr>
            <a:r>
              <a:rPr lang="en-US" dirty="0">
                <a:solidFill>
                  <a:srgbClr val="000000"/>
                </a:solidFill>
                <a:latin typeface="Agency FB" panose="020B0503020202020204" pitchFamily="34" charset="0"/>
              </a:rPr>
              <a:t>1. </a:t>
            </a:r>
            <a:r>
              <a:rPr lang="en-US" u="sng" dirty="0">
                <a:solidFill>
                  <a:srgbClr val="B12E32"/>
                </a:solidFill>
                <a:latin typeface="Agency FB" panose="020B0503020202020204" pitchFamily="34" charset="0"/>
                <a:hlinkClick r:id="rId4"/>
              </a:rPr>
              <a:t>Centers for Disease Control and Prevention (CDC)</a:t>
            </a:r>
            <a:r>
              <a:rPr lang="en-US" dirty="0">
                <a:solidFill>
                  <a:srgbClr val="000000"/>
                </a:solidFill>
                <a:latin typeface="Agency FB" panose="020B0503020202020204" pitchFamily="34" charset="0"/>
              </a:rPr>
              <a:t>: Keep on Your Feet—Preventing Older Adult Falls. Accessed </a:t>
            </a:r>
            <a:r>
              <a:rPr lang="en-US" dirty="0" smtClean="0">
                <a:solidFill>
                  <a:srgbClr val="000000"/>
                </a:solidFill>
                <a:latin typeface="Agency FB" panose="020B0503020202020204" pitchFamily="34" charset="0"/>
              </a:rPr>
              <a:t>10/18/23</a:t>
            </a:r>
          </a:p>
          <a:p>
            <a:pPr>
              <a:buFont typeface="Arial" panose="020B0604020202020204" pitchFamily="34" charset="0"/>
              <a:buChar char="•"/>
            </a:pPr>
            <a:r>
              <a:rPr lang="en-US" dirty="0" smtClean="0">
                <a:solidFill>
                  <a:srgbClr val="000000"/>
                </a:solidFill>
                <a:latin typeface="Agency FB" panose="020B0503020202020204" pitchFamily="34" charset="0"/>
              </a:rPr>
              <a:t>.</a:t>
            </a:r>
            <a:r>
              <a:rPr lang="en-US" dirty="0">
                <a:latin typeface="Agency FB" panose="020B0503020202020204" pitchFamily="34" charset="0"/>
              </a:rPr>
              <a:t> 2. </a:t>
            </a:r>
            <a:r>
              <a:rPr lang="en-US" u="sng" dirty="0">
                <a:latin typeface="Agency FB" panose="020B0503020202020204" pitchFamily="34" charset="0"/>
                <a:hlinkClick r:id="rId5"/>
              </a:rPr>
              <a:t>Gurley RJ, </a:t>
            </a:r>
            <a:r>
              <a:rPr lang="en-US" u="sng" dirty="0" err="1">
                <a:latin typeface="Agency FB" panose="020B0503020202020204" pitchFamily="34" charset="0"/>
                <a:hlinkClick r:id="rId5"/>
              </a:rPr>
              <a:t>Lum</a:t>
            </a:r>
            <a:r>
              <a:rPr lang="en-US" u="sng" dirty="0">
                <a:latin typeface="Agency FB" panose="020B0503020202020204" pitchFamily="34" charset="0"/>
                <a:hlinkClick r:id="rId5"/>
              </a:rPr>
              <a:t> N, Sande M, et al</a:t>
            </a:r>
            <a:r>
              <a:rPr lang="en-US" dirty="0">
                <a:latin typeface="Agency FB" panose="020B0503020202020204" pitchFamily="34" charset="0"/>
              </a:rPr>
              <a:t>: Persons found in their homes helpless or dead. N </a:t>
            </a:r>
            <a:r>
              <a:rPr lang="en-US" dirty="0" err="1">
                <a:latin typeface="Agency FB" panose="020B0503020202020204" pitchFamily="34" charset="0"/>
              </a:rPr>
              <a:t>Engl</a:t>
            </a:r>
            <a:r>
              <a:rPr lang="en-US" dirty="0">
                <a:latin typeface="Agency FB" panose="020B0503020202020204" pitchFamily="34" charset="0"/>
              </a:rPr>
              <a:t> J Med 334 (26), 1710–1716, 1996, </a:t>
            </a:r>
            <a:r>
              <a:rPr lang="en-US" dirty="0" smtClean="0">
                <a:latin typeface="Agency FB" panose="020B0503020202020204" pitchFamily="34" charset="0"/>
              </a:rPr>
              <a:t>doi.org/10.1056/nejm199606273342606</a:t>
            </a:r>
          </a:p>
          <a:p>
            <a:pPr>
              <a:buFont typeface="Arial" panose="020B0604020202020204" pitchFamily="34" charset="0"/>
              <a:buChar char="•"/>
            </a:pPr>
            <a:r>
              <a:rPr lang="en-US" dirty="0">
                <a:latin typeface="Agency FB" panose="020B0503020202020204" pitchFamily="34" charset="0"/>
              </a:rPr>
              <a:t>https://www.cdc.gov/steadi/pdf/case_study_1-a.pdf</a:t>
            </a:r>
          </a:p>
          <a:p>
            <a:pPr>
              <a:buFont typeface="Arial" panose="020B0604020202020204" pitchFamily="34" charset="0"/>
              <a:buChar char="•"/>
            </a:pPr>
            <a:endParaRPr lang="en-US" b="0" i="0" dirty="0">
              <a:solidFill>
                <a:srgbClr val="000000"/>
              </a:solidFill>
              <a:effectLst/>
              <a:latin typeface="Open Sans"/>
            </a:endParaRPr>
          </a:p>
        </p:txBody>
      </p:sp>
      <p:graphicFrame>
        <p:nvGraphicFramePr>
          <p:cNvPr id="5" name="Object 4">
            <a:hlinkClick r:id="" action="ppaction://ole?verb=0"/>
          </p:cNvPr>
          <p:cNvGraphicFramePr>
            <a:graphicFrameLocks noChangeAspect="1"/>
          </p:cNvGraphicFramePr>
          <p:nvPr>
            <p:extLst>
              <p:ext uri="{D42A27DB-BD31-4B8C-83A1-F6EECF244321}">
                <p14:modId xmlns:p14="http://schemas.microsoft.com/office/powerpoint/2010/main" val="3780744957"/>
              </p:ext>
            </p:extLst>
          </p:nvPr>
        </p:nvGraphicFramePr>
        <p:xfrm>
          <a:off x="98425" y="98425"/>
          <a:ext cx="952500" cy="714375"/>
        </p:xfrm>
        <a:graphic>
          <a:graphicData uri="http://schemas.openxmlformats.org/presentationml/2006/ole">
            <mc:AlternateContent xmlns:mc="http://schemas.openxmlformats.org/markup-compatibility/2006">
              <mc:Choice xmlns:v="urn:schemas-microsoft-com:vml" Requires="v">
                <p:oleObj spid="_x0000_s1027" name="Presentation" r:id="rId6" imgW="952560" imgH="714240" progId="PowerPoint.Show.12">
                  <p:embed/>
                </p:oleObj>
              </mc:Choice>
              <mc:Fallback>
                <p:oleObj name="Presentation" r:id="rId6" imgW="952560" imgH="714240" progId="PowerPoint.Show.12">
                  <p:embed/>
                  <p:pic>
                    <p:nvPicPr>
                      <p:cNvPr id="0" name=""/>
                      <p:cNvPicPr/>
                      <p:nvPr/>
                    </p:nvPicPr>
                    <p:blipFill>
                      <a:blip r:embed="rId7"/>
                      <a:stretch>
                        <a:fillRect/>
                      </a:stretch>
                    </p:blipFill>
                    <p:spPr>
                      <a:xfrm>
                        <a:off x="98425" y="98425"/>
                        <a:ext cx="952500" cy="714375"/>
                      </a:xfrm>
                      <a:prstGeom prst="rect">
                        <a:avLst/>
                      </a:prstGeom>
                    </p:spPr>
                  </p:pic>
                </p:oleObj>
              </mc:Fallback>
            </mc:AlternateContent>
          </a:graphicData>
        </a:graphic>
      </p:graphicFrame>
    </p:spTree>
    <p:extLst>
      <p:ext uri="{BB962C8B-B14F-4D97-AF65-F5344CB8AC3E}">
        <p14:creationId xmlns:p14="http://schemas.microsoft.com/office/powerpoint/2010/main" val="25214094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6034" y="3501009"/>
            <a:ext cx="8460432" cy="33241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2331988" y="837010"/>
            <a:ext cx="8037141" cy="4306490"/>
          </a:xfrm>
        </p:spPr>
        <p:txBody>
          <a:bodyPr>
            <a:noAutofit/>
          </a:bodyPr>
          <a:lstStyle/>
          <a:p>
            <a:r>
              <a:rPr lang="en-US" sz="4800" b="1" dirty="0"/>
              <a:t>C</a:t>
            </a:r>
            <a:r>
              <a:rPr lang="en-US" sz="4800" b="1" dirty="0"/>
              <a:t>onsequences and assessment of </a:t>
            </a:r>
            <a:r>
              <a:rPr lang="ar-EG" sz="4800" b="1" dirty="0"/>
              <a:t/>
            </a:r>
            <a:br>
              <a:rPr lang="ar-EG" sz="4800" b="1" dirty="0"/>
            </a:br>
            <a:r>
              <a:rPr lang="en-US" sz="4800" b="1" dirty="0"/>
              <a:t>falls in the elderly</a:t>
            </a:r>
            <a:r>
              <a:rPr lang="en-US" sz="4800" dirty="0"/>
              <a:t/>
            </a:r>
            <a:br>
              <a:rPr lang="en-US" sz="4800" dirty="0"/>
            </a:br>
            <a:r>
              <a:rPr lang="en-US" dirty="0" smtClean="0">
                <a:solidFill>
                  <a:srgbClr val="C00000"/>
                </a:solidFill>
              </a:rPr>
              <a:t>Sara </a:t>
            </a:r>
            <a:r>
              <a:rPr lang="en-US" dirty="0" err="1" smtClean="0">
                <a:solidFill>
                  <a:srgbClr val="C00000"/>
                </a:solidFill>
              </a:rPr>
              <a:t>Magdy</a:t>
            </a:r>
            <a:r>
              <a:rPr lang="en-US" sz="4800" dirty="0"/>
              <a:t/>
            </a:r>
            <a:br>
              <a:rPr lang="en-US" sz="4800" dirty="0"/>
            </a:br>
            <a:r>
              <a:rPr lang="en-US" sz="4800" dirty="0"/>
              <a:t/>
            </a:r>
            <a:br>
              <a:rPr lang="en-US" sz="4800" dirty="0"/>
            </a:br>
            <a:r>
              <a:rPr lang="en-US" sz="4800" dirty="0"/>
              <a:t/>
            </a:r>
            <a:br>
              <a:rPr lang="en-US" sz="4800" dirty="0"/>
            </a:br>
            <a:endParaRPr lang="ar-EG" sz="4800" dirty="0"/>
          </a:p>
        </p:txBody>
      </p:sp>
    </p:spTree>
    <p:extLst>
      <p:ext uri="{BB962C8B-B14F-4D97-AF65-F5344CB8AC3E}">
        <p14:creationId xmlns:p14="http://schemas.microsoft.com/office/powerpoint/2010/main" val="273719307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0655" y="455350"/>
            <a:ext cx="8462659" cy="1143000"/>
          </a:xfrm>
        </p:spPr>
        <p:txBody>
          <a:bodyPr>
            <a:normAutofit fontScale="90000"/>
          </a:bodyPr>
          <a:lstStyle/>
          <a:p>
            <a:r>
              <a:rPr lang="en-US" b="1" u="sng" dirty="0" smtClean="0"/>
              <a:t>Consequences of Falls in the Elderly</a:t>
            </a:r>
            <a:br>
              <a:rPr lang="en-US" b="1" u="sng" dirty="0" smtClean="0"/>
            </a:br>
            <a:endParaRPr lang="ar-EG" u="sng" dirty="0"/>
          </a:p>
        </p:txBody>
      </p:sp>
      <p:sp>
        <p:nvSpPr>
          <p:cNvPr id="4" name="Rectangle 3"/>
          <p:cNvSpPr/>
          <p:nvPr/>
        </p:nvSpPr>
        <p:spPr>
          <a:xfrm>
            <a:off x="1748141" y="1317899"/>
            <a:ext cx="3645742" cy="523220"/>
          </a:xfrm>
          <a:prstGeom prst="rect">
            <a:avLst/>
          </a:prstGeom>
        </p:spPr>
        <p:txBody>
          <a:bodyPr wrap="none">
            <a:spAutoFit/>
          </a:bodyPr>
          <a:lstStyle/>
          <a:p>
            <a:pPr algn="r" defTabSz="914400" rtl="1"/>
            <a:r>
              <a:rPr lang="en-US" sz="2800" b="1" u="sng" dirty="0">
                <a:solidFill>
                  <a:srgbClr val="C00000"/>
                </a:solidFill>
                <a:latin typeface="Calibri"/>
              </a:rPr>
              <a:t>Physical consequences:</a:t>
            </a:r>
            <a:endParaRPr lang="en-US" sz="2800" b="1" u="sng" dirty="0">
              <a:solidFill>
                <a:srgbClr val="C00000"/>
              </a:solidFill>
              <a:latin typeface="Calibri"/>
            </a:endParaRPr>
          </a:p>
        </p:txBody>
      </p:sp>
      <p:sp>
        <p:nvSpPr>
          <p:cNvPr id="5" name="Rectangle 4"/>
          <p:cNvSpPr/>
          <p:nvPr/>
        </p:nvSpPr>
        <p:spPr>
          <a:xfrm>
            <a:off x="2063552" y="1988841"/>
            <a:ext cx="7776864" cy="3139321"/>
          </a:xfrm>
          <a:prstGeom prst="rect">
            <a:avLst/>
          </a:prstGeom>
        </p:spPr>
        <p:txBody>
          <a:bodyPr wrap="square">
            <a:spAutoFit/>
          </a:bodyPr>
          <a:lstStyle/>
          <a:p>
            <a:pPr defTabSz="914400" rtl="1"/>
            <a:r>
              <a:rPr lang="en-US" sz="2400" b="1" dirty="0">
                <a:solidFill>
                  <a:srgbClr val="7030A0"/>
                </a:solidFill>
                <a:latin typeface="Calibri"/>
              </a:rPr>
              <a:t>1.Fractures</a:t>
            </a:r>
            <a:endParaRPr lang="en-US" b="1" dirty="0">
              <a:solidFill>
                <a:srgbClr val="7030A0"/>
              </a:solidFill>
              <a:latin typeface="Calibri"/>
            </a:endParaRPr>
          </a:p>
          <a:p>
            <a:pPr defTabSz="914400" rtl="1"/>
            <a:r>
              <a:rPr lang="en-US" sz="2000" dirty="0">
                <a:solidFill>
                  <a:prstClr val="black"/>
                </a:solidFill>
                <a:latin typeface="Calibri"/>
              </a:rPr>
              <a:t>approximately half of older persons who sustain a hip fracture cannot return home or live independently after the fracture, and up to 20% die within a year of the fracture</a:t>
            </a:r>
          </a:p>
          <a:p>
            <a:pPr defTabSz="914400" rtl="1"/>
            <a:r>
              <a:rPr lang="en-US" sz="2400" b="1" dirty="0">
                <a:solidFill>
                  <a:srgbClr val="7030A0"/>
                </a:solidFill>
                <a:latin typeface="Calibri"/>
              </a:rPr>
              <a:t>2.Lacerations</a:t>
            </a:r>
          </a:p>
          <a:p>
            <a:pPr defTabSz="914400" rtl="1"/>
            <a:endParaRPr lang="en-US" sz="2400" dirty="0">
              <a:solidFill>
                <a:prstClr val="black"/>
              </a:solidFill>
              <a:latin typeface="Calibri"/>
            </a:endParaRPr>
          </a:p>
          <a:p>
            <a:pPr defTabSz="914400" rtl="1"/>
            <a:r>
              <a:rPr lang="en-US" sz="2400" b="1" dirty="0">
                <a:solidFill>
                  <a:srgbClr val="7030A0"/>
                </a:solidFill>
                <a:latin typeface="Calibri"/>
              </a:rPr>
              <a:t>3.serious soft-tissue injuries </a:t>
            </a:r>
          </a:p>
          <a:p>
            <a:pPr defTabSz="914400" rtl="1"/>
            <a:endParaRPr lang="en-US" sz="2400" dirty="0">
              <a:solidFill>
                <a:prstClr val="black"/>
              </a:solidFill>
              <a:latin typeface="Calibri"/>
            </a:endParaRPr>
          </a:p>
          <a:p>
            <a:pPr algn="r" defTabSz="914400" rtl="1"/>
            <a:endParaRPr lang="ar-EG" dirty="0">
              <a:solidFill>
                <a:prstClr val="black"/>
              </a:solidFill>
              <a:latin typeface="Calibri"/>
              <a:cs typeface="Arial" panose="020B0604020202020204" pitchFamily="34" charset="0"/>
            </a:endParaRPr>
          </a:p>
        </p:txBody>
      </p:sp>
      <p:pic>
        <p:nvPicPr>
          <p:cNvPr id="1026" name="Picture 2" descr="Should you repair a fractured hip or replace a fractured 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5960" y="3375698"/>
            <a:ext cx="4536504" cy="30243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acerations - Skin Deep"/>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07" t="-1786" r="1344" b="51786"/>
          <a:stretch/>
        </p:blipFill>
        <p:spPr bwMode="auto">
          <a:xfrm>
            <a:off x="2783632" y="4576594"/>
            <a:ext cx="3643084" cy="185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3656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89951" y="73242"/>
            <a:ext cx="4640822" cy="646331"/>
          </a:xfrm>
          <a:prstGeom prst="rect">
            <a:avLst/>
          </a:prstGeom>
        </p:spPr>
        <p:txBody>
          <a:bodyPr wrap="none">
            <a:spAutoFit/>
          </a:bodyPr>
          <a:lstStyle/>
          <a:p>
            <a:pPr algn="l"/>
            <a:r>
              <a:rPr lang="en-US" sz="3600" b="1" u="sng" dirty="0">
                <a:solidFill>
                  <a:srgbClr val="C00000"/>
                </a:solidFill>
              </a:rPr>
              <a:t>Physical consequences:</a:t>
            </a:r>
            <a:endParaRPr lang="en-US" sz="3600" b="1" u="sng" dirty="0">
              <a:solidFill>
                <a:srgbClr val="C00000"/>
              </a:solidFill>
            </a:endParaRPr>
          </a:p>
        </p:txBody>
      </p:sp>
      <p:sp>
        <p:nvSpPr>
          <p:cNvPr id="5" name="Rectangle 4"/>
          <p:cNvSpPr/>
          <p:nvPr/>
        </p:nvSpPr>
        <p:spPr>
          <a:xfrm>
            <a:off x="1739437" y="664579"/>
            <a:ext cx="4536504" cy="2954655"/>
          </a:xfrm>
          <a:prstGeom prst="rect">
            <a:avLst/>
          </a:prstGeom>
        </p:spPr>
        <p:txBody>
          <a:bodyPr wrap="square">
            <a:spAutoFit/>
          </a:bodyPr>
          <a:lstStyle/>
          <a:p>
            <a:pPr defTabSz="914400" rtl="1"/>
            <a:r>
              <a:rPr lang="en-US" sz="2400" b="1" dirty="0">
                <a:solidFill>
                  <a:srgbClr val="7030A0"/>
                </a:solidFill>
                <a:latin typeface="Calibri"/>
              </a:rPr>
              <a:t>4.head trauma</a:t>
            </a:r>
          </a:p>
          <a:p>
            <a:pPr defTabSz="914400" rtl="1"/>
            <a:r>
              <a:rPr lang="en-US" dirty="0">
                <a:solidFill>
                  <a:prstClr val="black"/>
                </a:solidFill>
                <a:latin typeface="Calibri"/>
              </a:rPr>
              <a:t> </a:t>
            </a:r>
            <a:r>
              <a:rPr lang="en-US" sz="2000" dirty="0">
                <a:solidFill>
                  <a:prstClr val="black"/>
                </a:solidFill>
                <a:latin typeface="Calibri"/>
              </a:rPr>
              <a:t>Falls are the second leading cause of brain and spinal cord </a:t>
            </a:r>
            <a:endParaRPr lang="ar-EG" sz="2000" dirty="0">
              <a:solidFill>
                <a:prstClr val="black"/>
              </a:solidFill>
              <a:latin typeface="Calibri"/>
              <a:cs typeface="Arial" panose="020B0604020202020204" pitchFamily="34" charset="0"/>
            </a:endParaRPr>
          </a:p>
          <a:p>
            <a:pPr defTabSz="914400" rtl="1"/>
            <a:r>
              <a:rPr lang="en-US" sz="2000" dirty="0">
                <a:solidFill>
                  <a:prstClr val="black"/>
                </a:solidFill>
                <a:latin typeface="Calibri"/>
              </a:rPr>
              <a:t>injury in older adults. </a:t>
            </a:r>
            <a:endParaRPr lang="en-US" sz="2800" dirty="0">
              <a:solidFill>
                <a:prstClr val="black"/>
              </a:solidFill>
              <a:latin typeface="Calibri"/>
            </a:endParaRPr>
          </a:p>
          <a:p>
            <a:pPr defTabSz="914400" rtl="1"/>
            <a:r>
              <a:rPr lang="en-US" sz="2400" b="1" dirty="0">
                <a:solidFill>
                  <a:srgbClr val="7030A0"/>
                </a:solidFill>
                <a:latin typeface="Calibri"/>
              </a:rPr>
              <a:t>5.Death</a:t>
            </a:r>
            <a:endParaRPr lang="en-US" b="1" dirty="0">
              <a:solidFill>
                <a:srgbClr val="7030A0"/>
              </a:solidFill>
              <a:latin typeface="Calibri"/>
            </a:endParaRPr>
          </a:p>
          <a:p>
            <a:pPr defTabSz="914400" rtl="1"/>
            <a:r>
              <a:rPr lang="en-US" sz="2000" dirty="0">
                <a:solidFill>
                  <a:prstClr val="black"/>
                </a:solidFill>
                <a:latin typeface="Calibri"/>
              </a:rPr>
              <a:t>Falls are the cause of two-thirds of the deaths resulting from injuries in the elderly.</a:t>
            </a:r>
          </a:p>
          <a:p>
            <a:pPr defTabSz="914400" rtl="1"/>
            <a:endParaRPr lang="en-US" dirty="0">
              <a:solidFill>
                <a:prstClr val="black"/>
              </a:solidFill>
              <a:latin typeface="Calibri"/>
            </a:endParaRPr>
          </a:p>
        </p:txBody>
      </p:sp>
      <p:pic>
        <p:nvPicPr>
          <p:cNvPr id="3074" name="Picture 2" descr="BRAIN INJURY AWARENESS MONTH -March 2024 - National Toda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04113" y="73241"/>
            <a:ext cx="2951159" cy="234544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789951" y="2482796"/>
            <a:ext cx="7081373" cy="4154984"/>
          </a:xfrm>
          <a:prstGeom prst="rect">
            <a:avLst/>
          </a:prstGeom>
        </p:spPr>
        <p:txBody>
          <a:bodyPr wrap="square">
            <a:spAutoFit/>
          </a:bodyPr>
          <a:lstStyle/>
          <a:p>
            <a:pPr defTabSz="914400" rtl="1"/>
            <a:endParaRPr lang="en-US" sz="2400" b="1" dirty="0">
              <a:solidFill>
                <a:prstClr val="black"/>
              </a:solidFill>
              <a:latin typeface="Calibri"/>
            </a:endParaRPr>
          </a:p>
          <a:p>
            <a:pPr defTabSz="914400" rtl="1"/>
            <a:endParaRPr lang="en-US" sz="2400" b="1" dirty="0">
              <a:solidFill>
                <a:prstClr val="black"/>
              </a:solidFill>
              <a:latin typeface="Calibri"/>
            </a:endParaRPr>
          </a:p>
          <a:p>
            <a:pPr defTabSz="914400" rtl="1"/>
            <a:r>
              <a:rPr lang="en-US" sz="2400" b="1" dirty="0">
                <a:solidFill>
                  <a:srgbClr val="7030A0"/>
                </a:solidFill>
                <a:latin typeface="Calibri"/>
              </a:rPr>
              <a:t>6</a:t>
            </a:r>
            <a:r>
              <a:rPr lang="en-US" sz="2400" b="1" dirty="0">
                <a:solidFill>
                  <a:srgbClr val="7030A0"/>
                </a:solidFill>
                <a:latin typeface="Calibri"/>
              </a:rPr>
              <a:t>-Dehydration</a:t>
            </a:r>
          </a:p>
          <a:p>
            <a:pPr defTabSz="914400" rtl="1"/>
            <a:endParaRPr lang="en-US" sz="2400" b="1" dirty="0">
              <a:solidFill>
                <a:prstClr val="black"/>
              </a:solidFill>
              <a:latin typeface="Calibri"/>
            </a:endParaRPr>
          </a:p>
          <a:p>
            <a:pPr defTabSz="914400" rtl="1"/>
            <a:r>
              <a:rPr lang="en-US" sz="2400" b="1" dirty="0">
                <a:solidFill>
                  <a:srgbClr val="7030A0"/>
                </a:solidFill>
                <a:latin typeface="Calibri"/>
              </a:rPr>
              <a:t>7</a:t>
            </a:r>
            <a:r>
              <a:rPr lang="en-US" sz="2400" b="1" dirty="0">
                <a:solidFill>
                  <a:srgbClr val="7030A0"/>
                </a:solidFill>
                <a:latin typeface="Calibri"/>
              </a:rPr>
              <a:t>-hypothermia</a:t>
            </a:r>
          </a:p>
          <a:p>
            <a:pPr defTabSz="914400" rtl="1"/>
            <a:endParaRPr lang="en-US" sz="2400" b="1" dirty="0">
              <a:solidFill>
                <a:prstClr val="black"/>
              </a:solidFill>
              <a:latin typeface="Calibri"/>
            </a:endParaRPr>
          </a:p>
          <a:p>
            <a:pPr defTabSz="914400" rtl="1"/>
            <a:r>
              <a:rPr lang="en-US" sz="2400" b="1" dirty="0">
                <a:solidFill>
                  <a:srgbClr val="7030A0"/>
                </a:solidFill>
                <a:latin typeface="Calibri"/>
              </a:rPr>
              <a:t>8</a:t>
            </a:r>
            <a:r>
              <a:rPr lang="en-US" sz="2400" b="1" dirty="0">
                <a:solidFill>
                  <a:srgbClr val="7030A0"/>
                </a:solidFill>
                <a:latin typeface="Calibri"/>
              </a:rPr>
              <a:t>-Pneumonia</a:t>
            </a:r>
          </a:p>
          <a:p>
            <a:pPr defTabSz="914400" rtl="1"/>
            <a:endParaRPr lang="en-US" sz="2400" b="1" dirty="0">
              <a:solidFill>
                <a:prstClr val="black"/>
              </a:solidFill>
              <a:latin typeface="Calibri"/>
            </a:endParaRPr>
          </a:p>
          <a:p>
            <a:pPr defTabSz="914400" rtl="1"/>
            <a:r>
              <a:rPr lang="en-US" sz="2400" b="1" dirty="0">
                <a:solidFill>
                  <a:srgbClr val="7030A0"/>
                </a:solidFill>
                <a:latin typeface="Calibri"/>
              </a:rPr>
              <a:t>9</a:t>
            </a:r>
            <a:r>
              <a:rPr lang="en-US" sz="2400" b="1" dirty="0">
                <a:solidFill>
                  <a:srgbClr val="7030A0"/>
                </a:solidFill>
                <a:latin typeface="Calibri"/>
              </a:rPr>
              <a:t>-Rhabdomyolysis</a:t>
            </a:r>
          </a:p>
          <a:p>
            <a:pPr defTabSz="914400" rtl="1"/>
            <a:endParaRPr lang="en-US" sz="2400" b="1" dirty="0">
              <a:solidFill>
                <a:prstClr val="black"/>
              </a:solidFill>
              <a:latin typeface="Calibri"/>
            </a:endParaRPr>
          </a:p>
          <a:p>
            <a:pPr defTabSz="914400" rtl="1"/>
            <a:r>
              <a:rPr lang="en-US" sz="2400" b="1" dirty="0">
                <a:solidFill>
                  <a:srgbClr val="7030A0"/>
                </a:solidFill>
                <a:latin typeface="Calibri"/>
              </a:rPr>
              <a:t>10-Pressure sores</a:t>
            </a:r>
            <a:endParaRPr lang="ar-EG" sz="2400" b="1" dirty="0">
              <a:solidFill>
                <a:srgbClr val="7030A0"/>
              </a:solidFill>
              <a:latin typeface="Calibri"/>
              <a:cs typeface="Arial" panose="020B0604020202020204" pitchFamily="34" charset="0"/>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7572" y="2482797"/>
            <a:ext cx="3007504" cy="2272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descr="Stage 4 Bedsores &amp; Nursing Home Abuse | Signs &amp; Treatment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21230" y="4005065"/>
            <a:ext cx="4065160" cy="2852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2074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981200" y="260648"/>
            <a:ext cx="8219256" cy="1156990"/>
          </a:xfrm>
        </p:spPr>
        <p:txBody>
          <a:bodyPr/>
          <a:lstStyle/>
          <a:p>
            <a:pPr algn="l"/>
            <a:r>
              <a:rPr lang="en-US" b="1" u="sng" dirty="0" smtClean="0">
                <a:solidFill>
                  <a:srgbClr val="C00000"/>
                </a:solidFill>
              </a:rPr>
              <a:t>Social consequences</a:t>
            </a:r>
            <a:endParaRPr lang="ar-EG" u="sng" dirty="0">
              <a:solidFill>
                <a:srgbClr val="C00000"/>
              </a:solidFill>
            </a:endParaRPr>
          </a:p>
        </p:txBody>
      </p:sp>
      <p:sp>
        <p:nvSpPr>
          <p:cNvPr id="5" name="Rectangle 4"/>
          <p:cNvSpPr/>
          <p:nvPr/>
        </p:nvSpPr>
        <p:spPr>
          <a:xfrm>
            <a:off x="1847528" y="1745861"/>
            <a:ext cx="4608512" cy="4154984"/>
          </a:xfrm>
          <a:prstGeom prst="rect">
            <a:avLst/>
          </a:prstGeom>
        </p:spPr>
        <p:txBody>
          <a:bodyPr wrap="square">
            <a:spAutoFit/>
          </a:bodyPr>
          <a:lstStyle/>
          <a:p>
            <a:pPr defTabSz="914400" rtl="1"/>
            <a:r>
              <a:rPr lang="en-US" sz="2400" b="1" dirty="0">
                <a:solidFill>
                  <a:prstClr val="black"/>
                </a:solidFill>
                <a:latin typeface="Calibri"/>
              </a:rPr>
              <a:t>1-Loss of independence.</a:t>
            </a:r>
          </a:p>
          <a:p>
            <a:pPr defTabSz="914400" rtl="1"/>
            <a:endParaRPr lang="en-US" sz="2400" b="1" dirty="0">
              <a:solidFill>
                <a:prstClr val="black"/>
              </a:solidFill>
              <a:latin typeface="Calibri"/>
            </a:endParaRPr>
          </a:p>
          <a:p>
            <a:pPr defTabSz="914400" rtl="1"/>
            <a:r>
              <a:rPr lang="en-US" sz="2400" b="1" dirty="0">
                <a:solidFill>
                  <a:prstClr val="black"/>
                </a:solidFill>
                <a:latin typeface="Calibri"/>
              </a:rPr>
              <a:t>2-Changes to daily routine.</a:t>
            </a:r>
          </a:p>
          <a:p>
            <a:pPr defTabSz="914400" rtl="1"/>
            <a:r>
              <a:rPr lang="en-US" sz="2400" b="1" dirty="0">
                <a:solidFill>
                  <a:prstClr val="black"/>
                </a:solidFill>
                <a:latin typeface="Calibri"/>
              </a:rPr>
              <a:t> </a:t>
            </a:r>
          </a:p>
          <a:p>
            <a:pPr defTabSz="914400" rtl="1"/>
            <a:r>
              <a:rPr lang="en-US" sz="2400" b="1" dirty="0">
                <a:solidFill>
                  <a:prstClr val="black"/>
                </a:solidFill>
                <a:latin typeface="Calibri"/>
              </a:rPr>
              <a:t>3-Financial costs of        </a:t>
            </a:r>
            <a:r>
              <a:rPr lang="en-US" sz="2400" b="1" dirty="0" err="1">
                <a:solidFill>
                  <a:prstClr val="black"/>
                </a:solidFill>
                <a:latin typeface="Calibri"/>
              </a:rPr>
              <a:t>hospitalisation</a:t>
            </a:r>
            <a:r>
              <a:rPr lang="en-US" sz="2400" b="1" dirty="0">
                <a:solidFill>
                  <a:prstClr val="black"/>
                </a:solidFill>
                <a:latin typeface="Calibri"/>
              </a:rPr>
              <a:t>.</a:t>
            </a:r>
          </a:p>
          <a:p>
            <a:pPr defTabSz="914400" rtl="1"/>
            <a:endParaRPr lang="en-US" sz="2400" b="1" dirty="0">
              <a:solidFill>
                <a:prstClr val="black"/>
              </a:solidFill>
              <a:latin typeface="Calibri"/>
            </a:endParaRPr>
          </a:p>
          <a:p>
            <a:pPr defTabSz="914400" rtl="1"/>
            <a:r>
              <a:rPr lang="en-US" sz="2400" b="1" dirty="0">
                <a:solidFill>
                  <a:prstClr val="black"/>
                </a:solidFill>
                <a:latin typeface="Calibri"/>
              </a:rPr>
              <a:t>4-Loss of social contacts due to  long-term </a:t>
            </a:r>
            <a:r>
              <a:rPr lang="en-US" sz="2400" b="1" dirty="0" err="1">
                <a:solidFill>
                  <a:prstClr val="black"/>
                </a:solidFill>
                <a:latin typeface="Calibri"/>
              </a:rPr>
              <a:t>hospitalisation</a:t>
            </a:r>
            <a:r>
              <a:rPr lang="en-US" sz="2400" b="1" dirty="0">
                <a:solidFill>
                  <a:prstClr val="black"/>
                </a:solidFill>
                <a:latin typeface="Calibri"/>
              </a:rPr>
              <a:t>.</a:t>
            </a:r>
          </a:p>
          <a:p>
            <a:pPr defTabSz="914400" rtl="1"/>
            <a:endParaRPr lang="en-US" sz="2400" b="1" dirty="0">
              <a:solidFill>
                <a:prstClr val="black"/>
              </a:solidFill>
              <a:latin typeface="Calibri"/>
            </a:endParaRPr>
          </a:p>
          <a:p>
            <a:pPr defTabSz="914400" rtl="1"/>
            <a:r>
              <a:rPr lang="en-US" sz="2400" b="1" dirty="0">
                <a:solidFill>
                  <a:prstClr val="black"/>
                </a:solidFill>
                <a:latin typeface="Calibri"/>
              </a:rPr>
              <a:t>5-Decreased quality of life.</a:t>
            </a:r>
            <a:endParaRPr lang="ar-EG" sz="2400" b="1" dirty="0">
              <a:solidFill>
                <a:prstClr val="black"/>
              </a:solidFill>
              <a:latin typeface="Calibri"/>
              <a:cs typeface="Arial" panose="020B0604020202020204" pitchFamily="34" charset="0"/>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80" r="-880" b="6472"/>
          <a:stretch/>
        </p:blipFill>
        <p:spPr bwMode="auto">
          <a:xfrm>
            <a:off x="6023993" y="1268760"/>
            <a:ext cx="4323517" cy="2998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6481" y="4437112"/>
            <a:ext cx="3787306" cy="21955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20792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9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 of the topic </a:t>
            </a:r>
            <a:endParaRPr lang="en-US" dirty="0"/>
          </a:p>
        </p:txBody>
      </p:sp>
      <p:sp>
        <p:nvSpPr>
          <p:cNvPr id="3" name="Content Placeholder 2"/>
          <p:cNvSpPr>
            <a:spLocks noGrp="1"/>
          </p:cNvSpPr>
          <p:nvPr>
            <p:ph idx="1"/>
          </p:nvPr>
        </p:nvSpPr>
        <p:spPr/>
        <p:txBody>
          <a:bodyPr/>
          <a:lstStyle/>
          <a:p>
            <a:r>
              <a:rPr lang="en-US" dirty="0" smtClean="0"/>
              <a:t>Definition</a:t>
            </a:r>
          </a:p>
          <a:p>
            <a:r>
              <a:rPr lang="en-US" dirty="0" err="1" smtClean="0"/>
              <a:t>Incidence,injury</a:t>
            </a:r>
            <a:r>
              <a:rPr lang="en-US" dirty="0" smtClean="0"/>
              <a:t> and burden</a:t>
            </a:r>
          </a:p>
          <a:p>
            <a:r>
              <a:rPr lang="en-US" dirty="0" smtClean="0"/>
              <a:t>Etiology and risk factors</a:t>
            </a:r>
          </a:p>
          <a:p>
            <a:r>
              <a:rPr lang="en-US" dirty="0" smtClean="0"/>
              <a:t>Consequences</a:t>
            </a:r>
          </a:p>
          <a:p>
            <a:r>
              <a:rPr lang="en-US" dirty="0" smtClean="0"/>
              <a:t>Evaluation and assessment</a:t>
            </a:r>
          </a:p>
          <a:p>
            <a:r>
              <a:rPr lang="en-US" dirty="0" smtClean="0"/>
              <a:t>Prevention</a:t>
            </a:r>
            <a:endParaRPr lang="en-US" dirty="0"/>
          </a:p>
        </p:txBody>
      </p:sp>
      <p:sp>
        <p:nvSpPr>
          <p:cNvPr id="4" name="Rectangle 3"/>
          <p:cNvSpPr/>
          <p:nvPr/>
        </p:nvSpPr>
        <p:spPr>
          <a:xfrm>
            <a:off x="1069848" y="2121408"/>
            <a:ext cx="3971925" cy="1277874"/>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195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p:cTn id="37" dur="500" fill="hold"/>
                                        <p:tgtEl>
                                          <p:spTgt spid="4"/>
                                        </p:tgtEl>
                                        <p:attrNameLst>
                                          <p:attrName>ppt_w</p:attrName>
                                        </p:attrNameLst>
                                      </p:cBhvr>
                                      <p:tavLst>
                                        <p:tav tm="0">
                                          <p:val>
                                            <p:fltVal val="0"/>
                                          </p:val>
                                        </p:tav>
                                        <p:tav tm="100000">
                                          <p:val>
                                            <p:strVal val="#ppt_w"/>
                                          </p:val>
                                        </p:tav>
                                      </p:tavLst>
                                    </p:anim>
                                    <p:anim calcmode="lin" valueType="num">
                                      <p:cBhvr>
                                        <p:cTn id="38" dur="500" fill="hold"/>
                                        <p:tgtEl>
                                          <p:spTgt spid="4"/>
                                        </p:tgtEl>
                                        <p:attrNameLst>
                                          <p:attrName>ppt_h</p:attrName>
                                        </p:attrNameLst>
                                      </p:cBhvr>
                                      <p:tavLst>
                                        <p:tav tm="0">
                                          <p:val>
                                            <p:fltVal val="0"/>
                                          </p:val>
                                        </p:tav>
                                        <p:tav tm="100000">
                                          <p:val>
                                            <p:strVal val="#ppt_h"/>
                                          </p:val>
                                        </p:tav>
                                      </p:tavLst>
                                    </p:anim>
                                    <p:animEffect transition="in" filter="fade">
                                      <p:cBhvr>
                                        <p:cTn id="3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528" y="197159"/>
            <a:ext cx="8229600" cy="1143000"/>
          </a:xfrm>
        </p:spPr>
        <p:txBody>
          <a:bodyPr/>
          <a:lstStyle/>
          <a:p>
            <a:pPr algn="l"/>
            <a:r>
              <a:rPr lang="en-US" b="1" u="sng" dirty="0" smtClean="0">
                <a:solidFill>
                  <a:srgbClr val="C00000"/>
                </a:solidFill>
              </a:rPr>
              <a:t>Psychological consequences</a:t>
            </a:r>
            <a:endParaRPr lang="ar-EG" u="sng" dirty="0">
              <a:solidFill>
                <a:srgbClr val="C00000"/>
              </a:solidFill>
            </a:endParaRPr>
          </a:p>
        </p:txBody>
      </p:sp>
      <p:sp>
        <p:nvSpPr>
          <p:cNvPr id="4" name="Rectangle 3"/>
          <p:cNvSpPr/>
          <p:nvPr/>
        </p:nvSpPr>
        <p:spPr>
          <a:xfrm>
            <a:off x="1847528" y="1343969"/>
            <a:ext cx="4968552" cy="5262979"/>
          </a:xfrm>
          <a:prstGeom prst="rect">
            <a:avLst/>
          </a:prstGeom>
        </p:spPr>
        <p:txBody>
          <a:bodyPr wrap="square">
            <a:spAutoFit/>
          </a:bodyPr>
          <a:lstStyle/>
          <a:p>
            <a:pPr defTabSz="914400" rtl="1"/>
            <a:r>
              <a:rPr lang="en-US" sz="2400" b="1" dirty="0">
                <a:solidFill>
                  <a:prstClr val="black"/>
                </a:solidFill>
                <a:latin typeface="Calibri"/>
              </a:rPr>
              <a:t> 1-Frustration at losing their independence to carry out daily </a:t>
            </a:r>
            <a:endParaRPr lang="ar-EG" sz="2400" b="1" dirty="0">
              <a:solidFill>
                <a:prstClr val="black"/>
              </a:solidFill>
              <a:latin typeface="Calibri"/>
              <a:cs typeface="Arial" panose="020B0604020202020204" pitchFamily="34" charset="0"/>
            </a:endParaRPr>
          </a:p>
          <a:p>
            <a:pPr defTabSz="914400" rtl="1"/>
            <a:r>
              <a:rPr lang="en-US" sz="2400" b="1" dirty="0">
                <a:solidFill>
                  <a:prstClr val="black"/>
                </a:solidFill>
                <a:latin typeface="Calibri"/>
              </a:rPr>
              <a:t>activities</a:t>
            </a:r>
          </a:p>
          <a:p>
            <a:pPr defTabSz="914400" rtl="1"/>
            <a:endParaRPr lang="en-US" sz="2400" dirty="0">
              <a:solidFill>
                <a:prstClr val="black"/>
              </a:solidFill>
              <a:latin typeface="Calibri"/>
            </a:endParaRPr>
          </a:p>
          <a:p>
            <a:pPr defTabSz="914400" rtl="1"/>
            <a:r>
              <a:rPr lang="en-US" sz="2400" b="1" dirty="0">
                <a:solidFill>
                  <a:prstClr val="black"/>
                </a:solidFill>
                <a:latin typeface="Calibri"/>
              </a:rPr>
              <a:t> 2-Fear of falling again</a:t>
            </a:r>
          </a:p>
          <a:p>
            <a:pPr defTabSz="914400" rtl="1"/>
            <a:r>
              <a:rPr lang="en-US" sz="2400" dirty="0">
                <a:solidFill>
                  <a:prstClr val="black"/>
                </a:solidFill>
                <a:latin typeface="Calibri"/>
              </a:rPr>
              <a:t> occurs in at least 50% of those who fall, and leads to restriction of activities ongoing concern about falling that ultimately limits the performance of daily activities. </a:t>
            </a:r>
            <a:endParaRPr lang="en-US" sz="2400" dirty="0">
              <a:solidFill>
                <a:prstClr val="black"/>
              </a:solidFill>
              <a:latin typeface="Calibri"/>
            </a:endParaRPr>
          </a:p>
          <a:p>
            <a:pPr defTabSz="914400" rtl="1"/>
            <a:endParaRPr lang="en-US" sz="2400" dirty="0">
              <a:solidFill>
                <a:prstClr val="black"/>
              </a:solidFill>
              <a:latin typeface="Calibri"/>
            </a:endParaRPr>
          </a:p>
          <a:p>
            <a:pPr defTabSz="914400" rtl="1"/>
            <a:r>
              <a:rPr lang="en-US" sz="2400" b="1" dirty="0">
                <a:solidFill>
                  <a:prstClr val="black"/>
                </a:solidFill>
                <a:latin typeface="Calibri"/>
              </a:rPr>
              <a:t>3-Loss of self-esteem</a:t>
            </a:r>
          </a:p>
          <a:p>
            <a:pPr defTabSz="914400" rtl="1"/>
            <a:r>
              <a:rPr lang="en-US" sz="2400" dirty="0">
                <a:solidFill>
                  <a:prstClr val="black"/>
                </a:solidFill>
                <a:latin typeface="Calibri"/>
              </a:rPr>
              <a:t> due to an inability to take care of himself after falling</a:t>
            </a:r>
            <a:endParaRPr lang="ar-EG" sz="2400" dirty="0">
              <a:solidFill>
                <a:prstClr val="black"/>
              </a:solidFill>
              <a:latin typeface="Calibri"/>
              <a:cs typeface="Arial" panose="020B0604020202020204" pitchFamily="34" charset="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6081" y="1124745"/>
            <a:ext cx="3759002" cy="3029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7208" y="4365105"/>
            <a:ext cx="3593976" cy="2394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22738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544" y="116632"/>
            <a:ext cx="8229600" cy="1143000"/>
          </a:xfrm>
        </p:spPr>
        <p:txBody>
          <a:bodyPr/>
          <a:lstStyle/>
          <a:p>
            <a:r>
              <a:rPr lang="en-US" b="1" u="sng" dirty="0"/>
              <a:t>Assessment of fall in elderly </a:t>
            </a:r>
            <a:endParaRPr lang="ar-EG" dirty="0"/>
          </a:p>
        </p:txBody>
      </p:sp>
      <p:sp>
        <p:nvSpPr>
          <p:cNvPr id="3" name="Content Placeholder 2"/>
          <p:cNvSpPr>
            <a:spLocks noGrp="1"/>
          </p:cNvSpPr>
          <p:nvPr>
            <p:ph idx="1"/>
          </p:nvPr>
        </p:nvSpPr>
        <p:spPr>
          <a:xfrm>
            <a:off x="1621159" y="1124744"/>
            <a:ext cx="4906888" cy="3816424"/>
          </a:xfrm>
        </p:spPr>
        <p:txBody>
          <a:bodyPr>
            <a:normAutofit fontScale="70000" lnSpcReduction="20000"/>
          </a:bodyPr>
          <a:lstStyle/>
          <a:p>
            <a:pPr marL="45720" indent="0" algn="l">
              <a:lnSpc>
                <a:spcPct val="150000"/>
              </a:lnSpc>
              <a:buNone/>
            </a:pPr>
            <a:r>
              <a:rPr lang="en-US" dirty="0" smtClean="0">
                <a:solidFill>
                  <a:schemeClr val="tx1"/>
                </a:solidFill>
                <a:latin typeface="Calibri" pitchFamily="34" charset="0"/>
              </a:rPr>
              <a:t>The following patients should receive a multifactorial risk assessment for falls:</a:t>
            </a:r>
          </a:p>
          <a:p>
            <a:pPr marL="0" indent="0" algn="l">
              <a:lnSpc>
                <a:spcPct val="150000"/>
              </a:lnSpc>
              <a:buNone/>
            </a:pPr>
            <a:r>
              <a:rPr lang="en-US" dirty="0" smtClean="0">
                <a:solidFill>
                  <a:schemeClr val="tx1"/>
                </a:solidFill>
                <a:latin typeface="Calibri" pitchFamily="34" charset="0"/>
              </a:rPr>
              <a:t>#Two or more falls in the past 12 months.</a:t>
            </a:r>
          </a:p>
          <a:p>
            <a:pPr marL="0" indent="0" algn="l">
              <a:lnSpc>
                <a:spcPct val="150000"/>
              </a:lnSpc>
              <a:buNone/>
            </a:pPr>
            <a:r>
              <a:rPr lang="en-US" dirty="0" smtClean="0">
                <a:solidFill>
                  <a:schemeClr val="tx1"/>
                </a:solidFill>
                <a:latin typeface="Calibri" pitchFamily="34" charset="0"/>
              </a:rPr>
              <a:t>#Presentation for medical attention with a fall.</a:t>
            </a:r>
          </a:p>
          <a:p>
            <a:pPr marL="0" indent="0" algn="l">
              <a:lnSpc>
                <a:spcPct val="150000"/>
              </a:lnSpc>
              <a:buNone/>
            </a:pPr>
            <a:r>
              <a:rPr lang="en-US" dirty="0" smtClean="0">
                <a:solidFill>
                  <a:schemeClr val="tx1"/>
                </a:solidFill>
                <a:latin typeface="Calibri" pitchFamily="34" charset="0"/>
              </a:rPr>
              <a:t>#Difficulty with walking or balance.</a:t>
            </a:r>
          </a:p>
          <a:p>
            <a:pPr marL="0" indent="0" algn="l">
              <a:buNone/>
            </a:pPr>
            <a:endParaRPr lang="ar-EG"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6567" y="1319533"/>
            <a:ext cx="3923930" cy="53587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4365104"/>
            <a:ext cx="5112567" cy="1900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7017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544" y="0"/>
            <a:ext cx="8229600" cy="1143000"/>
          </a:xfrm>
        </p:spPr>
        <p:txBody>
          <a:bodyPr/>
          <a:lstStyle/>
          <a:p>
            <a:r>
              <a:rPr lang="en-US" sz="4800" b="1" u="sng" dirty="0"/>
              <a:t>Assessment of fall in elderly </a:t>
            </a:r>
            <a:endParaRPr lang="ar-EG" b="1" u="sng" dirty="0"/>
          </a:p>
        </p:txBody>
      </p:sp>
      <p:sp>
        <p:nvSpPr>
          <p:cNvPr id="3" name="Content Placeholder 2"/>
          <p:cNvSpPr>
            <a:spLocks noGrp="1"/>
          </p:cNvSpPr>
          <p:nvPr>
            <p:ph idx="1"/>
          </p:nvPr>
        </p:nvSpPr>
        <p:spPr>
          <a:xfrm>
            <a:off x="1847528" y="1196753"/>
            <a:ext cx="8568952" cy="4525963"/>
          </a:xfrm>
        </p:spPr>
        <p:txBody>
          <a:bodyPr>
            <a:noAutofit/>
          </a:bodyPr>
          <a:lstStyle/>
          <a:p>
            <a:pPr marL="542925" algn="just" rtl="0">
              <a:lnSpc>
                <a:spcPct val="107000"/>
              </a:lnSpc>
              <a:spcBef>
                <a:spcPts val="1000"/>
              </a:spcBef>
              <a:spcAft>
                <a:spcPts val="800"/>
              </a:spcAft>
              <a:buFont typeface="+mj-lt"/>
              <a:buAutoNum type="arabicParenR"/>
            </a:pPr>
            <a:r>
              <a:rPr lang="en-US" sz="2000" b="1" dirty="0">
                <a:solidFill>
                  <a:prstClr val="black"/>
                </a:solidFill>
                <a:latin typeface="Calibri" panose="020F0502020204030204" pitchFamily="34" charset="0"/>
                <a:ea typeface="Calibri" panose="020F0502020204030204" pitchFamily="34" charset="0"/>
                <a:cs typeface="Arial" panose="020B0604020202020204" pitchFamily="34" charset="0"/>
              </a:rPr>
              <a:t>identification of falls history</a:t>
            </a:r>
          </a:p>
          <a:p>
            <a:pPr marL="542925" algn="just" rtl="0">
              <a:lnSpc>
                <a:spcPct val="107000"/>
              </a:lnSpc>
              <a:spcBef>
                <a:spcPts val="1000"/>
              </a:spcBef>
              <a:spcAft>
                <a:spcPts val="800"/>
              </a:spcAft>
              <a:buFont typeface="+mj-lt"/>
              <a:buAutoNum type="arabicParenR"/>
            </a:pPr>
            <a:r>
              <a:rPr lang="en-US" sz="2000" b="1" dirty="0">
                <a:solidFill>
                  <a:prstClr val="black"/>
                </a:solidFill>
                <a:latin typeface="Calibri" panose="020F0502020204030204" pitchFamily="34" charset="0"/>
                <a:ea typeface="Calibri" panose="020F0502020204030204" pitchFamily="34" charset="0"/>
                <a:cs typeface="Arial" panose="020B0604020202020204" pitchFamily="34" charset="0"/>
              </a:rPr>
              <a:t>assessment of gait, balance and mobility, and muscle weakness</a:t>
            </a:r>
          </a:p>
          <a:p>
            <a:pPr marL="542925" algn="just" rtl="0">
              <a:lnSpc>
                <a:spcPct val="107000"/>
              </a:lnSpc>
              <a:spcBef>
                <a:spcPts val="1000"/>
              </a:spcBef>
              <a:spcAft>
                <a:spcPts val="800"/>
              </a:spcAft>
              <a:buFont typeface="+mj-lt"/>
              <a:buAutoNum type="arabicParenR"/>
            </a:pPr>
            <a:r>
              <a:rPr lang="en-US" sz="2000" b="1" dirty="0">
                <a:solidFill>
                  <a:prstClr val="black"/>
                </a:solidFill>
                <a:latin typeface="Calibri" panose="020F0502020204030204" pitchFamily="34" charset="0"/>
                <a:ea typeface="Calibri" panose="020F0502020204030204" pitchFamily="34" charset="0"/>
                <a:cs typeface="Arial" panose="020B0604020202020204" pitchFamily="34" charset="0"/>
              </a:rPr>
              <a:t>assessment of osteoporosis risk </a:t>
            </a:r>
          </a:p>
          <a:p>
            <a:pPr marL="542925" algn="just" rtl="0">
              <a:lnSpc>
                <a:spcPct val="107000"/>
              </a:lnSpc>
              <a:spcBef>
                <a:spcPts val="1000"/>
              </a:spcBef>
              <a:spcAft>
                <a:spcPts val="800"/>
              </a:spcAft>
              <a:buFont typeface="+mj-lt"/>
              <a:buAutoNum type="arabicParenR"/>
            </a:pPr>
            <a:r>
              <a:rPr lang="en-US" sz="2000" b="1" dirty="0">
                <a:solidFill>
                  <a:prstClr val="black"/>
                </a:solidFill>
                <a:latin typeface="Calibri" panose="020F0502020204030204" pitchFamily="34" charset="0"/>
                <a:ea typeface="Calibri" panose="020F0502020204030204" pitchFamily="34" charset="0"/>
                <a:cs typeface="Arial" panose="020B0604020202020204" pitchFamily="34" charset="0"/>
              </a:rPr>
              <a:t>assessment of the older person's perceived functional ability and fear relating to falling </a:t>
            </a:r>
          </a:p>
          <a:p>
            <a:pPr marL="542925" algn="just" rtl="0">
              <a:lnSpc>
                <a:spcPct val="107000"/>
              </a:lnSpc>
              <a:spcBef>
                <a:spcPts val="1000"/>
              </a:spcBef>
              <a:spcAft>
                <a:spcPts val="800"/>
              </a:spcAft>
              <a:buFont typeface="+mj-lt"/>
              <a:buAutoNum type="arabicParenR"/>
            </a:pPr>
            <a:r>
              <a:rPr lang="en-US" sz="2000" b="1" dirty="0">
                <a:solidFill>
                  <a:prstClr val="black"/>
                </a:solidFill>
                <a:latin typeface="Calibri" panose="020F0502020204030204" pitchFamily="34" charset="0"/>
                <a:ea typeface="Calibri" panose="020F0502020204030204" pitchFamily="34" charset="0"/>
                <a:cs typeface="Arial" panose="020B0604020202020204" pitchFamily="34" charset="0"/>
              </a:rPr>
              <a:t>assessment of visual impairment </a:t>
            </a:r>
          </a:p>
          <a:p>
            <a:pPr marL="542925" algn="just" rtl="0">
              <a:lnSpc>
                <a:spcPct val="107000"/>
              </a:lnSpc>
              <a:spcBef>
                <a:spcPts val="1000"/>
              </a:spcBef>
              <a:spcAft>
                <a:spcPts val="800"/>
              </a:spcAft>
              <a:buFont typeface="+mj-lt"/>
              <a:buAutoNum type="arabicParenR"/>
            </a:pPr>
            <a:r>
              <a:rPr lang="en-US" sz="2000" b="1" dirty="0">
                <a:solidFill>
                  <a:prstClr val="black"/>
                </a:solidFill>
                <a:latin typeface="Calibri" panose="020F0502020204030204" pitchFamily="34" charset="0"/>
                <a:ea typeface="Calibri" panose="020F0502020204030204" pitchFamily="34" charset="0"/>
                <a:cs typeface="Arial" panose="020B0604020202020204" pitchFamily="34" charset="0"/>
              </a:rPr>
              <a:t>assessment of cognitive impairment and neurological examination</a:t>
            </a:r>
          </a:p>
          <a:p>
            <a:pPr marL="542925" algn="just" rtl="0">
              <a:lnSpc>
                <a:spcPct val="107000"/>
              </a:lnSpc>
              <a:spcBef>
                <a:spcPts val="1000"/>
              </a:spcBef>
              <a:spcAft>
                <a:spcPts val="800"/>
              </a:spcAft>
              <a:buFont typeface="+mj-lt"/>
              <a:buAutoNum type="arabicParenR"/>
            </a:pPr>
            <a:r>
              <a:rPr lang="en-US" sz="2000" b="1" dirty="0">
                <a:solidFill>
                  <a:prstClr val="black"/>
                </a:solidFill>
                <a:latin typeface="Calibri" panose="020F0502020204030204" pitchFamily="34" charset="0"/>
                <a:ea typeface="Calibri" panose="020F0502020204030204" pitchFamily="34" charset="0"/>
                <a:cs typeface="Arial" panose="020B0604020202020204" pitchFamily="34" charset="0"/>
              </a:rPr>
              <a:t>assessment of urinary incontinence </a:t>
            </a:r>
          </a:p>
          <a:p>
            <a:pPr marL="542925" algn="just" rtl="0">
              <a:lnSpc>
                <a:spcPct val="107000"/>
              </a:lnSpc>
              <a:spcBef>
                <a:spcPts val="1000"/>
              </a:spcBef>
              <a:spcAft>
                <a:spcPts val="800"/>
              </a:spcAft>
              <a:buFont typeface="+mj-lt"/>
              <a:buAutoNum type="arabicParenR"/>
            </a:pPr>
            <a:r>
              <a:rPr lang="en-US" sz="2000" b="1" dirty="0">
                <a:solidFill>
                  <a:prstClr val="black"/>
                </a:solidFill>
                <a:latin typeface="Calibri" panose="020F0502020204030204" pitchFamily="34" charset="0"/>
                <a:ea typeface="Calibri" panose="020F0502020204030204" pitchFamily="34" charset="0"/>
                <a:cs typeface="Arial" panose="020B0604020202020204" pitchFamily="34" charset="0"/>
              </a:rPr>
              <a:t>assessment of home hazards </a:t>
            </a:r>
          </a:p>
          <a:p>
            <a:pPr marL="542925" algn="just" rtl="0">
              <a:lnSpc>
                <a:spcPct val="107000"/>
              </a:lnSpc>
              <a:spcBef>
                <a:spcPts val="1000"/>
              </a:spcBef>
              <a:spcAft>
                <a:spcPts val="800"/>
              </a:spcAft>
              <a:buFont typeface="+mj-lt"/>
              <a:buAutoNum type="arabicParenR"/>
            </a:pPr>
            <a:r>
              <a:rPr lang="en-US" sz="2000" b="1" dirty="0">
                <a:solidFill>
                  <a:prstClr val="black"/>
                </a:solidFill>
                <a:latin typeface="Calibri" panose="020F0502020204030204" pitchFamily="34" charset="0"/>
                <a:ea typeface="Calibri" panose="020F0502020204030204" pitchFamily="34" charset="0"/>
                <a:cs typeface="Arial" panose="020B0604020202020204" pitchFamily="34" charset="0"/>
              </a:rPr>
              <a:t>cardiovascular examination and medication review.</a:t>
            </a:r>
          </a:p>
          <a:p>
            <a:endParaRPr lang="ar-EG" sz="2800" b="1" dirty="0"/>
          </a:p>
        </p:txBody>
      </p:sp>
    </p:spTree>
    <p:extLst>
      <p:ext uri="{BB962C8B-B14F-4D97-AF65-F5344CB8AC3E}">
        <p14:creationId xmlns:p14="http://schemas.microsoft.com/office/powerpoint/2010/main" val="22826462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544" y="404664"/>
            <a:ext cx="8229600" cy="1143000"/>
          </a:xfrm>
        </p:spPr>
        <p:txBody>
          <a:bodyPr>
            <a:noAutofit/>
          </a:bodyPr>
          <a:lstStyle/>
          <a:p>
            <a:r>
              <a:rPr lang="en-US" b="1" u="sng" dirty="0" smtClean="0">
                <a:solidFill>
                  <a:srgbClr val="C00000"/>
                </a:solidFill>
              </a:rPr>
              <a:t>Identification </a:t>
            </a:r>
            <a:r>
              <a:rPr lang="en-US" b="1" u="sng" dirty="0">
                <a:solidFill>
                  <a:srgbClr val="C00000"/>
                </a:solidFill>
              </a:rPr>
              <a:t>of falls history</a:t>
            </a:r>
            <a:br>
              <a:rPr lang="en-US" b="1" u="sng" dirty="0">
                <a:solidFill>
                  <a:srgbClr val="C00000"/>
                </a:solidFill>
              </a:rPr>
            </a:br>
            <a:endParaRPr lang="ar-EG" b="1" u="sng" dirty="0">
              <a:solidFill>
                <a:srgbClr val="C00000"/>
              </a:solidFill>
            </a:endParaRPr>
          </a:p>
        </p:txBody>
      </p:sp>
      <p:pic>
        <p:nvPicPr>
          <p:cNvPr id="7171" name="Picture 3"/>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32024"/>
          <a:stretch/>
        </p:blipFill>
        <p:spPr bwMode="auto">
          <a:xfrm>
            <a:off x="1847528" y="3294743"/>
            <a:ext cx="8136904" cy="32306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67824"/>
          <a:stretch/>
        </p:blipFill>
        <p:spPr bwMode="auto">
          <a:xfrm>
            <a:off x="2012189" y="1412776"/>
            <a:ext cx="8136904" cy="1529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58459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8111" y="-32770"/>
            <a:ext cx="8229600" cy="1143000"/>
          </a:xfrm>
        </p:spPr>
        <p:txBody>
          <a:bodyPr/>
          <a:lstStyle/>
          <a:p>
            <a:r>
              <a:rPr lang="en-US" b="1" u="sng" dirty="0" smtClean="0">
                <a:solidFill>
                  <a:srgbClr val="C00000"/>
                </a:solidFill>
              </a:rPr>
              <a:t>Physical examination</a:t>
            </a:r>
            <a:endParaRPr lang="ar-EG" b="1" u="sng" dirty="0">
              <a:solidFill>
                <a:srgbClr val="C00000"/>
              </a:solidFill>
            </a:endParaRPr>
          </a:p>
        </p:txBody>
      </p:sp>
      <p:pic>
        <p:nvPicPr>
          <p:cNvPr id="9218"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24652"/>
          <a:stretch/>
        </p:blipFill>
        <p:spPr bwMode="auto">
          <a:xfrm>
            <a:off x="1784970" y="928914"/>
            <a:ext cx="5391150" cy="29712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2604"/>
          <a:stretch/>
        </p:blipFill>
        <p:spPr bwMode="auto">
          <a:xfrm>
            <a:off x="1734445" y="4251602"/>
            <a:ext cx="6624736" cy="2606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b="78218"/>
          <a:stretch/>
        </p:blipFill>
        <p:spPr bwMode="auto">
          <a:xfrm>
            <a:off x="1734445" y="3413549"/>
            <a:ext cx="5369666" cy="778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1946" y="1124744"/>
            <a:ext cx="3538551" cy="2952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595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9536" y="-43543"/>
            <a:ext cx="8229600" cy="1143000"/>
          </a:xfrm>
        </p:spPr>
        <p:txBody>
          <a:bodyPr/>
          <a:lstStyle/>
          <a:p>
            <a:r>
              <a:rPr lang="en-US" b="1" u="sng" dirty="0">
                <a:solidFill>
                  <a:srgbClr val="C00000"/>
                </a:solidFill>
              </a:rPr>
              <a:t>Physical examination</a:t>
            </a:r>
            <a:endParaRPr lang="ar-EG" dirty="0"/>
          </a:p>
        </p:txBody>
      </p:sp>
      <p:pic>
        <p:nvPicPr>
          <p:cNvPr id="1126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31069" b="38895"/>
          <a:stretch/>
        </p:blipFill>
        <p:spPr bwMode="auto">
          <a:xfrm>
            <a:off x="1507930" y="2708921"/>
            <a:ext cx="5657850" cy="11901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1851"/>
          <a:stretch/>
        </p:blipFill>
        <p:spPr bwMode="auto">
          <a:xfrm>
            <a:off x="7114988" y="1193574"/>
            <a:ext cx="3312472" cy="2739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3082" b="65923"/>
          <a:stretch/>
        </p:blipFill>
        <p:spPr bwMode="auto">
          <a:xfrm>
            <a:off x="1631504" y="1193573"/>
            <a:ext cx="5483484" cy="1350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t="42276" r="4655"/>
          <a:stretch/>
        </p:blipFill>
        <p:spPr bwMode="auto">
          <a:xfrm>
            <a:off x="1489902" y="4365105"/>
            <a:ext cx="5394475" cy="1576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4241" y="4149081"/>
            <a:ext cx="3676255" cy="26224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5403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9536" y="-53099"/>
            <a:ext cx="8229600" cy="1143000"/>
          </a:xfrm>
        </p:spPr>
        <p:txBody>
          <a:bodyPr>
            <a:noAutofit/>
          </a:bodyPr>
          <a:lstStyle/>
          <a:p>
            <a:r>
              <a:rPr lang="en-US" sz="4000" u="sng" dirty="0">
                <a:solidFill>
                  <a:srgbClr val="C00000"/>
                </a:solidFill>
              </a:rPr>
              <a:t>Evaluate </a:t>
            </a:r>
            <a:r>
              <a:rPr lang="en-US" sz="4000" u="sng" dirty="0" err="1">
                <a:solidFill>
                  <a:srgbClr val="C00000"/>
                </a:solidFill>
              </a:rPr>
              <a:t>gait,strength,and</a:t>
            </a:r>
            <a:r>
              <a:rPr lang="en-US" sz="4000" u="sng" dirty="0">
                <a:solidFill>
                  <a:srgbClr val="C00000"/>
                </a:solidFill>
              </a:rPr>
              <a:t> balance</a:t>
            </a:r>
            <a:endParaRPr lang="ar-EG" sz="4000" u="sng" dirty="0">
              <a:solidFill>
                <a:srgbClr val="C00000"/>
              </a:solidFill>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509" t="24244" r="7981" b="16893"/>
          <a:stretch/>
        </p:blipFill>
        <p:spPr bwMode="auto">
          <a:xfrm>
            <a:off x="1897832" y="1181313"/>
            <a:ext cx="5141168" cy="2264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51984" y="1037297"/>
            <a:ext cx="4244528" cy="2552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descr="The Official 30 Second Sit To Stand Test – Better5.com"/>
          <p:cNvPicPr>
            <a:picLocks noChangeAspect="1" noChangeArrowheads="1"/>
          </p:cNvPicPr>
          <p:nvPr/>
        </p:nvPicPr>
        <p:blipFill rotWithShape="1">
          <a:blip r:embed="rId4">
            <a:extLst>
              <a:ext uri="{28A0092B-C50C-407E-A947-70E740481C1C}">
                <a14:useLocalDpi xmlns:a14="http://schemas.microsoft.com/office/drawing/2010/main" val="0"/>
              </a:ext>
            </a:extLst>
          </a:blip>
          <a:srcRect l="4582" t="8681" r="3989" b="13458"/>
          <a:stretch/>
        </p:blipFill>
        <p:spPr bwMode="auto">
          <a:xfrm>
            <a:off x="7137581" y="3589560"/>
            <a:ext cx="3473714" cy="307725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5520" y="3445544"/>
            <a:ext cx="5112568" cy="32212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041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EG"/>
          </a:p>
        </p:txBody>
      </p:sp>
      <p:sp>
        <p:nvSpPr>
          <p:cNvPr id="3" name="Content Placeholder 2"/>
          <p:cNvSpPr>
            <a:spLocks noGrp="1"/>
          </p:cNvSpPr>
          <p:nvPr>
            <p:ph idx="1"/>
          </p:nvPr>
        </p:nvSpPr>
        <p:spPr/>
        <p:txBody>
          <a:bodyPr/>
          <a:lstStyle/>
          <a:p>
            <a:endParaRPr lang="ar-EG" dirty="0"/>
          </a:p>
        </p:txBody>
      </p:sp>
      <p:pic>
        <p:nvPicPr>
          <p:cNvPr id="4" name="Content Placeholder 4" descr="Table&#10;&#10;Description automatically generated">
            <a:extLst>
              <a:ext uri="{FF2B5EF4-FFF2-40B4-BE49-F238E27FC236}">
                <a16:creationId xmlns:a16="http://schemas.microsoft.com/office/drawing/2014/main" id="{1EB1FB70-4DC9-916E-62E6-3433AC7A2D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1504" y="-459432"/>
            <a:ext cx="8352928" cy="7918372"/>
          </a:xfrm>
          <a:prstGeom prst="rect">
            <a:avLst/>
          </a:prstGeom>
        </p:spPr>
      </p:pic>
    </p:spTree>
    <p:extLst>
      <p:ext uri="{BB962C8B-B14F-4D97-AF65-F5344CB8AC3E}">
        <p14:creationId xmlns:p14="http://schemas.microsoft.com/office/powerpoint/2010/main" val="22041562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solidFill>
                  <a:srgbClr val="C00000"/>
                </a:solidFill>
              </a:rPr>
              <a:t>Testing and imaging</a:t>
            </a:r>
            <a:endParaRPr lang="ar-EG" u="sng" dirty="0">
              <a:solidFill>
                <a:srgbClr val="C00000"/>
              </a:solidFill>
            </a:endParaRPr>
          </a:p>
        </p:txBody>
      </p:sp>
      <p:pic>
        <p:nvPicPr>
          <p:cNvPr id="5122"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773" t="16749" r="-1773" b="48691"/>
          <a:stretch/>
        </p:blipFill>
        <p:spPr bwMode="auto">
          <a:xfrm>
            <a:off x="1919537" y="1412777"/>
            <a:ext cx="5730737" cy="1257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32247"/>
          <a:stretch/>
        </p:blipFill>
        <p:spPr bwMode="auto">
          <a:xfrm>
            <a:off x="1991545" y="2852937"/>
            <a:ext cx="5730875" cy="2466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descr="Complete blood count - Wikipe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4728" y="1916833"/>
            <a:ext cx="3600400" cy="3024336"/>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descr="Electrocardiogram (ECG or EKG) | American Heart Associa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1490" y="4941169"/>
            <a:ext cx="5715000" cy="1665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21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EG"/>
          </a:p>
        </p:txBody>
      </p:sp>
      <p:pic>
        <p:nvPicPr>
          <p:cNvPr id="163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69877" y="1240"/>
            <a:ext cx="9396536" cy="84249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87981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a:t>
            </a:r>
            <a:endParaRPr lang="en-US" dirty="0"/>
          </a:p>
        </p:txBody>
      </p:sp>
      <p:sp>
        <p:nvSpPr>
          <p:cNvPr id="3" name="Content Placeholder 2"/>
          <p:cNvSpPr>
            <a:spLocks noGrp="1"/>
          </p:cNvSpPr>
          <p:nvPr>
            <p:ph idx="1"/>
          </p:nvPr>
        </p:nvSpPr>
        <p:spPr>
          <a:xfrm>
            <a:off x="838200" y="1825625"/>
            <a:ext cx="5184531" cy="4351338"/>
          </a:xfrm>
        </p:spPr>
        <p:txBody>
          <a:bodyPr/>
          <a:lstStyle/>
          <a:p>
            <a:pPr>
              <a:lnSpc>
                <a:spcPct val="150000"/>
              </a:lnSpc>
            </a:pPr>
            <a:r>
              <a:rPr lang="en-US" dirty="0" smtClean="0"/>
              <a:t>Falls are unintentional events in which a person comes to rest on the floor, ground or other lower level that are not caused by loss of consciousness, stroke ,seizures or force that may occur in different settings </a:t>
            </a:r>
            <a:endParaRPr lang="en-US" dirty="0"/>
          </a:p>
        </p:txBody>
      </p:sp>
      <p:pic>
        <p:nvPicPr>
          <p:cNvPr id="4" name="Picture 3"/>
          <p:cNvPicPr>
            <a:picLocks noChangeAspect="1"/>
          </p:cNvPicPr>
          <p:nvPr/>
        </p:nvPicPr>
        <p:blipFill>
          <a:blip r:embed="rId2"/>
          <a:stretch>
            <a:fillRect/>
          </a:stretch>
        </p:blipFill>
        <p:spPr>
          <a:xfrm>
            <a:off x="6201508" y="659424"/>
            <a:ext cx="5698148" cy="5698148"/>
          </a:xfrm>
          <a:prstGeom prst="rect">
            <a:avLst/>
          </a:prstGeom>
        </p:spPr>
      </p:pic>
    </p:spTree>
    <p:extLst>
      <p:ext uri="{BB962C8B-B14F-4D97-AF65-F5344CB8AC3E}">
        <p14:creationId xmlns:p14="http://schemas.microsoft.com/office/powerpoint/2010/main" val="28428743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7020B-73F1-D744-3891-718BE4EA8B63}"/>
              </a:ext>
            </a:extLst>
          </p:cNvPr>
          <p:cNvSpPr>
            <a:spLocks noGrp="1"/>
          </p:cNvSpPr>
          <p:nvPr>
            <p:ph type="ctrTitle"/>
          </p:nvPr>
        </p:nvSpPr>
        <p:spPr/>
        <p:txBody>
          <a:bodyPr/>
          <a:lstStyle/>
          <a:p>
            <a:r>
              <a:rPr lang="en-US" dirty="0"/>
              <a:t> </a:t>
            </a:r>
            <a:r>
              <a:rPr lang="en-US" b="1" dirty="0">
                <a:solidFill>
                  <a:srgbClr val="C00000"/>
                </a:solidFill>
              </a:rPr>
              <a:t>PREVENTING FALLS IN THE ELDERLY</a:t>
            </a:r>
          </a:p>
        </p:txBody>
      </p:sp>
      <p:sp>
        <p:nvSpPr>
          <p:cNvPr id="3" name="Subtitle 2">
            <a:extLst>
              <a:ext uri="{FF2B5EF4-FFF2-40B4-BE49-F238E27FC236}">
                <a16:creationId xmlns:a16="http://schemas.microsoft.com/office/drawing/2014/main" id="{DBB1BB2A-B1BC-A81F-205E-78837ADA915B}"/>
              </a:ext>
            </a:extLst>
          </p:cNvPr>
          <p:cNvSpPr>
            <a:spLocks noGrp="1"/>
          </p:cNvSpPr>
          <p:nvPr>
            <p:ph type="subTitle" idx="1"/>
          </p:nvPr>
        </p:nvSpPr>
        <p:spPr/>
        <p:txBody>
          <a:bodyPr/>
          <a:lstStyle/>
          <a:p>
            <a:r>
              <a:rPr lang="en-US" dirty="0" err="1" smtClean="0"/>
              <a:t>Basant</a:t>
            </a:r>
            <a:r>
              <a:rPr lang="en-US" dirty="0" smtClean="0"/>
              <a:t> </a:t>
            </a:r>
            <a:r>
              <a:rPr lang="en-US" dirty="0" err="1" smtClean="0"/>
              <a:t>Hamdy</a:t>
            </a:r>
            <a:r>
              <a:rPr lang="en-US" dirty="0" smtClean="0"/>
              <a:t> </a:t>
            </a:r>
            <a:r>
              <a:rPr lang="en-US" dirty="0" err="1" smtClean="0"/>
              <a:t>Seif</a:t>
            </a:r>
            <a:endParaRPr lang="en-US" dirty="0"/>
          </a:p>
        </p:txBody>
      </p:sp>
    </p:spTree>
    <p:extLst>
      <p:ext uri="{BB962C8B-B14F-4D97-AF65-F5344CB8AC3E}">
        <p14:creationId xmlns:p14="http://schemas.microsoft.com/office/powerpoint/2010/main" val="40321972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BD956-CBEF-A1C7-2907-EBE0D873CE70}"/>
              </a:ext>
            </a:extLst>
          </p:cNvPr>
          <p:cNvSpPr>
            <a:spLocks noGrp="1"/>
          </p:cNvSpPr>
          <p:nvPr>
            <p:ph type="title"/>
          </p:nvPr>
        </p:nvSpPr>
        <p:spPr/>
        <p:txBody>
          <a:bodyPr/>
          <a:lstStyle/>
          <a:p>
            <a:r>
              <a:rPr lang="en-US" dirty="0"/>
              <a:t>	</a:t>
            </a:r>
            <a:r>
              <a:rPr lang="en-US" b="1" dirty="0">
                <a:solidFill>
                  <a:schemeClr val="accent2">
                    <a:lumMod val="75000"/>
                  </a:schemeClr>
                </a:solidFill>
              </a:rPr>
              <a:t>Effective Interventions to Reduce Falls</a:t>
            </a:r>
          </a:p>
        </p:txBody>
      </p:sp>
      <p:sp>
        <p:nvSpPr>
          <p:cNvPr id="3" name="Content Placeholder 2">
            <a:extLst>
              <a:ext uri="{FF2B5EF4-FFF2-40B4-BE49-F238E27FC236}">
                <a16:creationId xmlns:a16="http://schemas.microsoft.com/office/drawing/2014/main" id="{7452B16C-EF0D-1C3C-608A-1583F34BFD94}"/>
              </a:ext>
            </a:extLst>
          </p:cNvPr>
          <p:cNvSpPr>
            <a:spLocks noGrp="1"/>
          </p:cNvSpPr>
          <p:nvPr>
            <p:ph idx="1"/>
          </p:nvPr>
        </p:nvSpPr>
        <p:spPr>
          <a:xfrm>
            <a:off x="613117" y="1690688"/>
            <a:ext cx="10515600" cy="4351338"/>
          </a:xfrm>
        </p:spPr>
        <p:txBody>
          <a:bodyPr/>
          <a:lstStyle/>
          <a:p>
            <a:pPr marR="0" lvl="0" algn="just" rtl="0">
              <a:lnSpc>
                <a:spcPct val="115000"/>
              </a:lnSpc>
              <a:spcBef>
                <a:spcPts val="0"/>
              </a:spcBef>
              <a:spcAft>
                <a:spcPts val="0"/>
              </a:spcAft>
            </a:pPr>
            <a:r>
              <a:rPr lang="en-CA" dirty="0"/>
              <a:t>Exercise :</a:t>
            </a:r>
          </a:p>
          <a:p>
            <a:pPr marR="0" lvl="0" algn="just" rtl="0">
              <a:lnSpc>
                <a:spcPct val="115000"/>
              </a:lnSpc>
              <a:spcBef>
                <a:spcPts val="0"/>
              </a:spcBef>
              <a:spcAft>
                <a:spcPts val="0"/>
              </a:spcAft>
            </a:pPr>
            <a:endParaRPr lang="en-US" dirty="0"/>
          </a:p>
          <a:p>
            <a:pPr>
              <a:buFont typeface="Wingdings" panose="05000000000000000000" pitchFamily="2" charset="2"/>
              <a:buChar char="Ø"/>
            </a:pPr>
            <a:r>
              <a:rPr lang="en-CA" dirty="0">
                <a:solidFill>
                  <a:schemeClr val="accent1">
                    <a:lumMod val="75000"/>
                  </a:schemeClr>
                </a:solidFill>
              </a:rPr>
              <a:t>Exercise program of minimum 10 weeks has proven effective in increasing bone mass &amp; muscle strength even in very old individuals.</a:t>
            </a:r>
          </a:p>
          <a:p>
            <a:pPr>
              <a:buFont typeface="Wingdings" panose="05000000000000000000" pitchFamily="2" charset="2"/>
              <a:buChar char="Ø"/>
            </a:pPr>
            <a:r>
              <a:rPr lang="en-US" dirty="0">
                <a:solidFill>
                  <a:schemeClr val="accent1">
                    <a:lumMod val="75000"/>
                  </a:schemeClr>
                </a:solidFill>
              </a:rPr>
              <a:t>Exercise interventions include balance, gait, and strength training</a:t>
            </a:r>
          </a:p>
          <a:p>
            <a:pPr>
              <a:buFont typeface="Wingdings" panose="05000000000000000000" pitchFamily="2" charset="2"/>
              <a:buChar char="Ø"/>
            </a:pPr>
            <a:r>
              <a:rPr lang="en-CA" dirty="0">
                <a:solidFill>
                  <a:schemeClr val="accent1">
                    <a:lumMod val="75000"/>
                  </a:schemeClr>
                </a:solidFill>
              </a:rPr>
              <a:t>Older persons can also be taught how to get up from the floor in order to prevent a long lie as a result of a fall.</a:t>
            </a:r>
            <a:endParaRPr lang="en-US" dirty="0">
              <a:solidFill>
                <a:schemeClr val="accent1">
                  <a:lumMod val="75000"/>
                </a:schemeClr>
              </a:solidFill>
            </a:endParaRPr>
          </a:p>
          <a:p>
            <a:endParaRPr lang="en-US" dirty="0"/>
          </a:p>
        </p:txBody>
      </p:sp>
      <p:pic>
        <p:nvPicPr>
          <p:cNvPr id="5" name="Picture 4">
            <a:extLst>
              <a:ext uri="{FF2B5EF4-FFF2-40B4-BE49-F238E27FC236}">
                <a16:creationId xmlns:a16="http://schemas.microsoft.com/office/drawing/2014/main" id="{19F8C84D-5290-7077-082B-272447A07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8616" y="4728832"/>
            <a:ext cx="3234177" cy="2003195"/>
          </a:xfrm>
          <a:prstGeom prst="rect">
            <a:avLst/>
          </a:prstGeom>
        </p:spPr>
      </p:pic>
    </p:spTree>
    <p:extLst>
      <p:ext uri="{BB962C8B-B14F-4D97-AF65-F5344CB8AC3E}">
        <p14:creationId xmlns:p14="http://schemas.microsoft.com/office/powerpoint/2010/main" val="38626767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310697-95DB-A0D6-8C61-DFF457586A9F}"/>
              </a:ext>
            </a:extLst>
          </p:cNvPr>
          <p:cNvSpPr>
            <a:spLocks noGrp="1"/>
          </p:cNvSpPr>
          <p:nvPr>
            <p:ph idx="1"/>
          </p:nvPr>
        </p:nvSpPr>
        <p:spPr>
          <a:xfrm>
            <a:off x="514643" y="531397"/>
            <a:ext cx="10515600" cy="4351338"/>
          </a:xfrm>
        </p:spPr>
        <p:txBody>
          <a:bodyPr/>
          <a:lstStyle/>
          <a:p>
            <a:r>
              <a:rPr lang="en-US" dirty="0"/>
              <a:t>Home Modification:</a:t>
            </a:r>
          </a:p>
          <a:p>
            <a:pPr marL="0" indent="0">
              <a:buNone/>
            </a:pPr>
            <a:r>
              <a:rPr lang="en-US" dirty="0"/>
              <a:t> </a:t>
            </a:r>
          </a:p>
          <a:p>
            <a:pPr>
              <a:buFont typeface="Wingdings" panose="05000000000000000000" pitchFamily="2" charset="2"/>
              <a:buChar char="Ø"/>
            </a:pPr>
            <a:r>
              <a:rPr lang="en-US" sz="2800" dirty="0">
                <a:solidFill>
                  <a:schemeClr val="accent1">
                    <a:lumMod val="75000"/>
                  </a:schemeClr>
                </a:solidFill>
                <a:effectLst/>
                <a:latin typeface="Calibri" panose="020F0502020204030204" pitchFamily="34" charset="0"/>
                <a:ea typeface="Calibri" panose="020F0502020204030204" pitchFamily="34" charset="0"/>
                <a:cs typeface="Arial" panose="020B0604020202020204" pitchFamily="34" charset="0"/>
              </a:rPr>
              <a:t>Ensure there are handrails on both sides of any stairs, and make sure they are secure. Hold the handrails when you go up or down stairs, even when you are carrying something. Don’t let anything you’re carrying block your view of the steps.</a:t>
            </a:r>
          </a:p>
          <a:p>
            <a:pPr>
              <a:buFont typeface="Wingdings" panose="05000000000000000000" pitchFamily="2" charset="2"/>
              <a:buChar char="Ø"/>
            </a:pPr>
            <a:r>
              <a:rPr lang="en-US" sz="2800" dirty="0">
                <a:solidFill>
                  <a:schemeClr val="accent1">
                    <a:lumMod val="75000"/>
                  </a:schemeClr>
                </a:solidFill>
                <a:effectLst/>
                <a:latin typeface="Calibri" panose="020F0502020204030204" pitchFamily="34" charset="0"/>
                <a:ea typeface="Calibri" panose="020F0502020204030204" pitchFamily="34" charset="0"/>
                <a:cs typeface="Arial" panose="020B0604020202020204" pitchFamily="34" charset="0"/>
              </a:rPr>
              <a:t>Ensure there is good lighting with light switches at the top and bottom of stairs and on each end of a long hall.</a:t>
            </a:r>
            <a:endParaRPr lang="en-US" dirty="0">
              <a:solidFill>
                <a:schemeClr val="accent1">
                  <a:lumMod val="75000"/>
                </a:schemeClr>
              </a:solidFill>
            </a:endParaRPr>
          </a:p>
          <a:p>
            <a:endParaRPr lang="en-US" sz="2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pic>
        <p:nvPicPr>
          <p:cNvPr id="5" name="Picture 4">
            <a:extLst>
              <a:ext uri="{FF2B5EF4-FFF2-40B4-BE49-F238E27FC236}">
                <a16:creationId xmlns:a16="http://schemas.microsoft.com/office/drawing/2014/main" id="{DE322E52-63A1-6D43-EBAA-171AFC880D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3729" y="4192172"/>
            <a:ext cx="5639033" cy="2349597"/>
          </a:xfrm>
          <a:prstGeom prst="rect">
            <a:avLst/>
          </a:prstGeom>
        </p:spPr>
      </p:pic>
    </p:spTree>
    <p:extLst>
      <p:ext uri="{BB962C8B-B14F-4D97-AF65-F5344CB8AC3E}">
        <p14:creationId xmlns:p14="http://schemas.microsoft.com/office/powerpoint/2010/main" val="18086803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007054-48D0-576F-2305-6B841C189893}"/>
              </a:ext>
            </a:extLst>
          </p:cNvPr>
          <p:cNvSpPr>
            <a:spLocks noGrp="1"/>
          </p:cNvSpPr>
          <p:nvPr>
            <p:ph idx="1"/>
          </p:nvPr>
        </p:nvSpPr>
        <p:spPr>
          <a:xfrm>
            <a:off x="655320" y="728345"/>
            <a:ext cx="10515600" cy="4351338"/>
          </a:xfrm>
        </p:spPr>
        <p:txBody>
          <a:bodyPr/>
          <a:lstStyle/>
          <a:p>
            <a:pPr algn="just">
              <a:lnSpc>
                <a:spcPct val="107000"/>
              </a:lnSpc>
              <a:spcAft>
                <a:spcPts val="800"/>
              </a:spcAft>
              <a:buFont typeface="Wingdings" panose="05000000000000000000" pitchFamily="2" charset="2"/>
              <a:buChar char="Ø"/>
            </a:pPr>
            <a:r>
              <a:rPr lang="en-US" sz="2800" dirty="0">
                <a:solidFill>
                  <a:schemeClr val="accent1">
                    <a:lumMod val="75000"/>
                  </a:schemeClr>
                </a:solidFill>
                <a:effectLst/>
                <a:latin typeface="Calibri" panose="020F0502020204030204" pitchFamily="34" charset="0"/>
                <a:ea typeface="Calibri" panose="020F0502020204030204" pitchFamily="34" charset="0"/>
                <a:cs typeface="Arial" panose="020B0604020202020204" pitchFamily="34" charset="0"/>
              </a:rPr>
              <a:t>Keep areas where you walk tidy. Don’t leave books, papers, clothes, or shoes on the floor or stairs.</a:t>
            </a:r>
          </a:p>
          <a:p>
            <a:pPr algn="just">
              <a:lnSpc>
                <a:spcPct val="107000"/>
              </a:lnSpc>
              <a:spcAft>
                <a:spcPts val="800"/>
              </a:spcAft>
              <a:buFont typeface="Wingdings" panose="05000000000000000000" pitchFamily="2" charset="2"/>
              <a:buChar char="Ø"/>
            </a:pPr>
            <a:r>
              <a:rPr lang="en-US" sz="2800" dirty="0">
                <a:solidFill>
                  <a:schemeClr val="accent1">
                    <a:lumMod val="75000"/>
                  </a:schemeClr>
                </a:solidFill>
                <a:effectLst/>
                <a:latin typeface="Calibri" panose="020F0502020204030204" pitchFamily="34" charset="0"/>
                <a:ea typeface="Calibri" panose="020F0502020204030204" pitchFamily="34" charset="0"/>
                <a:cs typeface="Arial" panose="020B0604020202020204" pitchFamily="34" charset="0"/>
              </a:rPr>
              <a:t>Check that all carpets are fixed firmly to the floor, so they won’t slip. Put no-slip strips, which you can buy at any hardware store, on tile and wooden floors.</a:t>
            </a:r>
          </a:p>
          <a:p>
            <a:pPr algn="just">
              <a:lnSpc>
                <a:spcPct val="107000"/>
              </a:lnSpc>
              <a:spcAft>
                <a:spcPts val="800"/>
              </a:spcAft>
              <a:buFont typeface="Wingdings" panose="05000000000000000000" pitchFamily="2" charset="2"/>
              <a:buChar char="Ø"/>
            </a:pPr>
            <a:r>
              <a:rPr lang="en-US" sz="2800" dirty="0">
                <a:solidFill>
                  <a:schemeClr val="accent1">
                    <a:lumMod val="75000"/>
                  </a:schemeClr>
                </a:solidFill>
                <a:effectLst/>
                <a:latin typeface="Calibri" panose="020F0502020204030204" pitchFamily="34" charset="0"/>
                <a:ea typeface="Calibri" panose="020F0502020204030204" pitchFamily="34" charset="0"/>
                <a:cs typeface="Arial" panose="020B0604020202020204" pitchFamily="34" charset="0"/>
              </a:rPr>
              <a:t>Don’t use throw rugs or small area rugs.</a:t>
            </a:r>
          </a:p>
          <a:p>
            <a:pPr algn="just">
              <a:lnSpc>
                <a:spcPct val="107000"/>
              </a:lnSpc>
              <a:spcAft>
                <a:spcPts val="800"/>
              </a:spcAft>
              <a:buFont typeface="Wingdings" panose="05000000000000000000" pitchFamily="2" charset="2"/>
              <a:buChar char="Ø"/>
            </a:pPr>
            <a:r>
              <a:rPr lang="en-US" sz="2800" dirty="0">
                <a:solidFill>
                  <a:schemeClr val="accent1">
                    <a:lumMod val="75000"/>
                  </a:schemeClr>
                </a:solidFill>
                <a:effectLst/>
                <a:latin typeface="Calibri" panose="020F0502020204030204" pitchFamily="34" charset="0"/>
                <a:ea typeface="Calibri" panose="020F0502020204030204" pitchFamily="34" charset="0"/>
                <a:cs typeface="Arial" panose="020B0604020202020204" pitchFamily="34" charset="0"/>
              </a:rPr>
              <a:t>Don’t walk on slippery, newly washed floors</a:t>
            </a:r>
            <a:endParaRPr lang="en-US" dirty="0">
              <a:solidFill>
                <a:schemeClr val="accent1">
                  <a:lumMod val="75000"/>
                </a:schemeClr>
              </a:solidFill>
            </a:endParaRPr>
          </a:p>
        </p:txBody>
      </p:sp>
      <p:pic>
        <p:nvPicPr>
          <p:cNvPr id="5" name="Picture 4">
            <a:extLst>
              <a:ext uri="{FF2B5EF4-FFF2-40B4-BE49-F238E27FC236}">
                <a16:creationId xmlns:a16="http://schemas.microsoft.com/office/drawing/2014/main" id="{E32E7BC6-AF5F-1FD3-15DB-8549D2B187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5878" y="3137095"/>
            <a:ext cx="4572000" cy="3432517"/>
          </a:xfrm>
          <a:prstGeom prst="rect">
            <a:avLst/>
          </a:prstGeom>
        </p:spPr>
      </p:pic>
    </p:spTree>
    <p:extLst>
      <p:ext uri="{BB962C8B-B14F-4D97-AF65-F5344CB8AC3E}">
        <p14:creationId xmlns:p14="http://schemas.microsoft.com/office/powerpoint/2010/main" val="25389963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D6365E-3782-5657-D9EA-746670528988}"/>
              </a:ext>
            </a:extLst>
          </p:cNvPr>
          <p:cNvSpPr>
            <a:spLocks noGrp="1"/>
          </p:cNvSpPr>
          <p:nvPr>
            <p:ph idx="1"/>
          </p:nvPr>
        </p:nvSpPr>
        <p:spPr>
          <a:xfrm>
            <a:off x="725659" y="812751"/>
            <a:ext cx="10515600" cy="4351338"/>
          </a:xfrm>
        </p:spPr>
        <p:txBody>
          <a:bodyPr/>
          <a:lstStyle/>
          <a:p>
            <a:pPr algn="just">
              <a:lnSpc>
                <a:spcPct val="107000"/>
              </a:lnSpc>
              <a:spcAft>
                <a:spcPts val="800"/>
              </a:spcAft>
              <a:buFont typeface="Wingdings" panose="05000000000000000000" pitchFamily="2" charset="2"/>
              <a:buChar char="Ø"/>
            </a:pPr>
            <a:r>
              <a:rPr lang="en-US" sz="2800" dirty="0">
                <a:solidFill>
                  <a:schemeClr val="accent1">
                    <a:lumMod val="75000"/>
                  </a:schemeClr>
                </a:solidFill>
                <a:latin typeface="Calibri" panose="020F0502020204030204" pitchFamily="34" charset="0"/>
                <a:cs typeface="Arial" panose="020B0604020202020204" pitchFamily="34" charset="0"/>
              </a:rPr>
              <a:t>Mount grab bars near toilets and on both the inside and outside of your tub and shower.</a:t>
            </a:r>
          </a:p>
          <a:p>
            <a:pPr algn="just">
              <a:lnSpc>
                <a:spcPct val="107000"/>
              </a:lnSpc>
              <a:spcAft>
                <a:spcPts val="800"/>
              </a:spcAft>
              <a:buFont typeface="Wingdings" panose="05000000000000000000" pitchFamily="2" charset="2"/>
              <a:buChar char="Ø"/>
            </a:pPr>
            <a:r>
              <a:rPr lang="en-US" sz="2800" dirty="0">
                <a:solidFill>
                  <a:schemeClr val="accent1">
                    <a:lumMod val="75000"/>
                  </a:schemeClr>
                </a:solidFill>
                <a:latin typeface="Calibri" panose="020F0502020204030204" pitchFamily="34" charset="0"/>
                <a:cs typeface="Arial" panose="020B0604020202020204" pitchFamily="34" charset="0"/>
              </a:rPr>
              <a:t>Place nonskid mats, strips, or carpet on all surfaces that may get wet.</a:t>
            </a:r>
          </a:p>
          <a:p>
            <a:pPr algn="just">
              <a:lnSpc>
                <a:spcPct val="107000"/>
              </a:lnSpc>
              <a:spcAft>
                <a:spcPts val="800"/>
              </a:spcAft>
              <a:buFont typeface="Wingdings" panose="05000000000000000000" pitchFamily="2" charset="2"/>
              <a:buChar char="Ø"/>
            </a:pPr>
            <a:r>
              <a:rPr lang="en-US" sz="2800" dirty="0">
                <a:solidFill>
                  <a:schemeClr val="accent1">
                    <a:lumMod val="75000"/>
                  </a:schemeClr>
                </a:solidFill>
                <a:latin typeface="Calibri" panose="020F0502020204030204" pitchFamily="34" charset="0"/>
                <a:cs typeface="Arial" panose="020B0604020202020204" pitchFamily="34" charset="0"/>
              </a:rPr>
              <a:t>Remember to leave a light on in the bathroom at night or use a night light that turns on automatically in the dark.</a:t>
            </a:r>
          </a:p>
          <a:p>
            <a:endParaRPr lang="en-US" dirty="0"/>
          </a:p>
        </p:txBody>
      </p:sp>
      <p:pic>
        <p:nvPicPr>
          <p:cNvPr id="5" name="Picture 4">
            <a:extLst>
              <a:ext uri="{FF2B5EF4-FFF2-40B4-BE49-F238E27FC236}">
                <a16:creationId xmlns:a16="http://schemas.microsoft.com/office/drawing/2014/main" id="{76AF9A9C-F72B-5A08-9B0C-B41CF6725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1598" y="3684197"/>
            <a:ext cx="6035429" cy="3173803"/>
          </a:xfrm>
          <a:prstGeom prst="rect">
            <a:avLst/>
          </a:prstGeom>
        </p:spPr>
      </p:pic>
    </p:spTree>
    <p:extLst>
      <p:ext uri="{BB962C8B-B14F-4D97-AF65-F5344CB8AC3E}">
        <p14:creationId xmlns:p14="http://schemas.microsoft.com/office/powerpoint/2010/main" val="13742160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350189-05C7-5AE5-A9C5-9E8DDED9FE27}"/>
              </a:ext>
            </a:extLst>
          </p:cNvPr>
          <p:cNvSpPr>
            <a:spLocks noGrp="1"/>
          </p:cNvSpPr>
          <p:nvPr>
            <p:ph idx="1"/>
          </p:nvPr>
        </p:nvSpPr>
        <p:spPr>
          <a:xfrm>
            <a:off x="618978" y="942535"/>
            <a:ext cx="10734822" cy="5234428"/>
          </a:xfrm>
        </p:spPr>
        <p:txBody>
          <a:bodyPr/>
          <a:lstStyle/>
          <a:p>
            <a:r>
              <a:rPr lang="en-US" dirty="0"/>
              <a:t>Medication review :</a:t>
            </a:r>
          </a:p>
          <a:p>
            <a:endParaRPr lang="en-US" dirty="0"/>
          </a:p>
          <a:p>
            <a:pPr>
              <a:buFont typeface="Wingdings" panose="05000000000000000000" pitchFamily="2" charset="2"/>
              <a:buChar char="Ø"/>
            </a:pPr>
            <a:r>
              <a:rPr lang="en-CA" sz="2400" dirty="0">
                <a:solidFill>
                  <a:schemeClr val="accent1">
                    <a:lumMod val="75000"/>
                  </a:schemeClr>
                </a:solidFill>
              </a:rPr>
              <a:t>Gradual withdrawal of psychotropic medication</a:t>
            </a:r>
          </a:p>
          <a:p>
            <a:pPr>
              <a:buFont typeface="Wingdings" panose="05000000000000000000" pitchFamily="2" charset="2"/>
              <a:buChar char="Ø"/>
            </a:pPr>
            <a:r>
              <a:rPr lang="en-CA" sz="2400" dirty="0"/>
              <a:t> </a:t>
            </a:r>
            <a:r>
              <a:rPr lang="en-CA" sz="2400" dirty="0">
                <a:solidFill>
                  <a:schemeClr val="accent1">
                    <a:lumMod val="75000"/>
                  </a:schemeClr>
                </a:solidFill>
              </a:rPr>
              <a:t>patient-specific modification of drug prescription by general practitioners both reduced falls.</a:t>
            </a:r>
            <a:endParaRPr lang="en-US" sz="2400" dirty="0">
              <a:solidFill>
                <a:schemeClr val="accent1">
                  <a:lumMod val="75000"/>
                </a:schemeClr>
              </a:solidFill>
            </a:endParaRPr>
          </a:p>
          <a:p>
            <a:endParaRPr lang="en-US" dirty="0"/>
          </a:p>
        </p:txBody>
      </p:sp>
      <p:pic>
        <p:nvPicPr>
          <p:cNvPr id="5" name="Picture 4">
            <a:extLst>
              <a:ext uri="{FF2B5EF4-FFF2-40B4-BE49-F238E27FC236}">
                <a16:creationId xmlns:a16="http://schemas.microsoft.com/office/drawing/2014/main" id="{54B26DC2-6B69-9536-8C1D-BD24D15FA6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84904" y="3429000"/>
            <a:ext cx="3822192" cy="2548128"/>
          </a:xfrm>
          <a:prstGeom prst="rect">
            <a:avLst/>
          </a:prstGeom>
        </p:spPr>
      </p:pic>
    </p:spTree>
    <p:extLst>
      <p:ext uri="{BB962C8B-B14F-4D97-AF65-F5344CB8AC3E}">
        <p14:creationId xmlns:p14="http://schemas.microsoft.com/office/powerpoint/2010/main" val="8715662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5425A3-C74B-1077-789A-C43042D92CCC}"/>
              </a:ext>
            </a:extLst>
          </p:cNvPr>
          <p:cNvSpPr>
            <a:spLocks noGrp="1"/>
          </p:cNvSpPr>
          <p:nvPr>
            <p:ph idx="1"/>
          </p:nvPr>
        </p:nvSpPr>
        <p:spPr>
          <a:xfrm>
            <a:off x="838200" y="869022"/>
            <a:ext cx="10515600" cy="4351338"/>
          </a:xfrm>
        </p:spPr>
        <p:txBody>
          <a:bodyPr/>
          <a:lstStyle/>
          <a:p>
            <a:pPr>
              <a:lnSpc>
                <a:spcPct val="200000"/>
              </a:lnSpc>
            </a:pPr>
            <a:r>
              <a:rPr lang="en-US" dirty="0">
                <a:latin typeface="Calibri" panose="020F0502020204030204" pitchFamily="34" charset="0"/>
                <a:cs typeface="Calibri" panose="020F0502020204030204" pitchFamily="34" charset="0"/>
              </a:rPr>
              <a:t>Visi</a:t>
            </a:r>
            <a:r>
              <a:rPr lang="en-US" dirty="0"/>
              <a:t>on</a:t>
            </a:r>
            <a:r>
              <a:rPr lang="en-US" dirty="0">
                <a:latin typeface="Calibri" panose="020F0502020204030204" pitchFamily="34" charset="0"/>
                <a:cs typeface="Calibri" panose="020F0502020204030204" pitchFamily="34" charset="0"/>
              </a:rPr>
              <a:t> Interventions</a:t>
            </a:r>
          </a:p>
          <a:p>
            <a:pPr>
              <a:lnSpc>
                <a:spcPct val="200000"/>
              </a:lnSpc>
            </a:pPr>
            <a:r>
              <a:rPr lang="en-US" dirty="0">
                <a:latin typeface="Calibri" panose="020F0502020204030204" pitchFamily="34" charset="0"/>
                <a:cs typeface="Calibri" panose="020F0502020204030204" pitchFamily="34" charset="0"/>
              </a:rPr>
              <a:t>Patients and sitters education</a:t>
            </a:r>
          </a:p>
          <a:p>
            <a:pPr>
              <a:lnSpc>
                <a:spcPct val="200000"/>
              </a:lnSpc>
            </a:pPr>
            <a:r>
              <a:rPr lang="en-US" dirty="0">
                <a:latin typeface="Calibri" panose="020F0502020204030204" pitchFamily="34" charset="0"/>
                <a:cs typeface="Calibri" panose="020F0502020204030204" pitchFamily="34" charset="0"/>
              </a:rPr>
              <a:t>Use suitable shoes </a:t>
            </a:r>
          </a:p>
          <a:p>
            <a:pPr>
              <a:lnSpc>
                <a:spcPct val="200000"/>
              </a:lnSpc>
            </a:pPr>
            <a:r>
              <a:rPr lang="en-CA" dirty="0">
                <a:latin typeface="Calibri" panose="020F0502020204030204" pitchFamily="34" charset="0"/>
                <a:cs typeface="Calibri" panose="020F0502020204030204" pitchFamily="34" charset="0"/>
              </a:rPr>
              <a:t>wearing an emergency call device</a:t>
            </a:r>
            <a:endParaRPr lang="en-US"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C390A95D-14BD-35E7-A804-264772B510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72900" y="538089"/>
            <a:ext cx="2121759" cy="3193283"/>
          </a:xfrm>
          <a:prstGeom prst="rect">
            <a:avLst/>
          </a:prstGeom>
        </p:spPr>
      </p:pic>
      <p:pic>
        <p:nvPicPr>
          <p:cNvPr id="7" name="Picture 6">
            <a:extLst>
              <a:ext uri="{FF2B5EF4-FFF2-40B4-BE49-F238E27FC236}">
                <a16:creationId xmlns:a16="http://schemas.microsoft.com/office/drawing/2014/main" id="{F5548326-C6A6-83BA-FEB7-C25ED09002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538089"/>
            <a:ext cx="2121759" cy="3182639"/>
          </a:xfrm>
          <a:prstGeom prst="rect">
            <a:avLst/>
          </a:prstGeom>
        </p:spPr>
      </p:pic>
    </p:spTree>
    <p:extLst>
      <p:ext uri="{BB962C8B-B14F-4D97-AF65-F5344CB8AC3E}">
        <p14:creationId xmlns:p14="http://schemas.microsoft.com/office/powerpoint/2010/main" val="31054427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296384-1AFF-FE76-232E-A903DECB2FCB}"/>
              </a:ext>
            </a:extLst>
          </p:cNvPr>
          <p:cNvSpPr>
            <a:spLocks noGrp="1"/>
          </p:cNvSpPr>
          <p:nvPr>
            <p:ph idx="1"/>
          </p:nvPr>
        </p:nvSpPr>
        <p:spPr>
          <a:xfrm>
            <a:off x="627185" y="812751"/>
            <a:ext cx="10515600" cy="4351338"/>
          </a:xfrm>
        </p:spPr>
        <p:txBody>
          <a:bodyPr/>
          <a:lstStyle/>
          <a:p>
            <a:r>
              <a:rPr lang="en-CA" dirty="0">
                <a:solidFill>
                  <a:schemeClr val="accent1">
                    <a:lumMod val="75000"/>
                  </a:schemeClr>
                </a:solidFill>
                <a:latin typeface="Calibri" panose="020F0502020204030204" pitchFamily="34" charset="0"/>
                <a:cs typeface="Arial" panose="020B0604020202020204" pitchFamily="34" charset="0"/>
              </a:rPr>
              <a:t>Note that the main aim in managing falling problem is to keep the patient moving but in a more safe situation .We do not restrict activity unless clearly hazardous situation (e.g. climbing over a chair to reach too high objects should be avoided).This is important since restriction of activity would lead the patient to immobility. Immobility  in itself  has its serious complications.</a:t>
            </a:r>
            <a:endParaRPr lang="en-US" dirty="0">
              <a:solidFill>
                <a:schemeClr val="accent1">
                  <a:lumMod val="75000"/>
                </a:schemeClr>
              </a:solidFill>
              <a:latin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C18A027-1F96-BB5D-9038-7DC1D3F8AA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6068" y="3308165"/>
            <a:ext cx="6358080" cy="3313859"/>
          </a:xfrm>
          <a:prstGeom prst="rect">
            <a:avLst/>
          </a:prstGeom>
        </p:spPr>
      </p:pic>
    </p:spTree>
    <p:extLst>
      <p:ext uri="{BB962C8B-B14F-4D97-AF65-F5344CB8AC3E}">
        <p14:creationId xmlns:p14="http://schemas.microsoft.com/office/powerpoint/2010/main" val="39040725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38FD0-6704-70BC-EC85-507EE11A68F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1D5E0E7-EF12-A925-020D-96035BA8EC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01705" y="0"/>
            <a:ext cx="7188590" cy="7188590"/>
          </a:xfrm>
        </p:spPr>
      </p:pic>
    </p:spTree>
    <p:extLst>
      <p:ext uri="{BB962C8B-B14F-4D97-AF65-F5344CB8AC3E}">
        <p14:creationId xmlns:p14="http://schemas.microsoft.com/office/powerpoint/2010/main" val="1388942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Incidence </a:t>
            </a:r>
            <a:r>
              <a:rPr lang="en-US" sz="1600" dirty="0" smtClean="0"/>
              <a:t>in a given year</a:t>
            </a:r>
            <a:endParaRPr lang="en-US" sz="1600" dirty="0"/>
          </a:p>
        </p:txBody>
      </p:sp>
      <p:sp>
        <p:nvSpPr>
          <p:cNvPr id="3" name="Content Placeholder 2"/>
          <p:cNvSpPr>
            <a:spLocks noGrp="1"/>
          </p:cNvSpPr>
          <p:nvPr>
            <p:ph idx="1"/>
          </p:nvPr>
        </p:nvSpPr>
        <p:spPr>
          <a:xfrm>
            <a:off x="1069848" y="1769716"/>
            <a:ext cx="4152783" cy="4050792"/>
          </a:xfrm>
        </p:spPr>
        <p:txBody>
          <a:bodyPr/>
          <a:lstStyle/>
          <a:p>
            <a:r>
              <a:rPr lang="en-US" dirty="0" smtClean="0"/>
              <a:t>Age: 40% of persons age 65 years and over</a:t>
            </a:r>
          </a:p>
          <a:p>
            <a:r>
              <a:rPr lang="en-US" dirty="0" smtClean="0"/>
              <a:t>Gender: women &gt;men</a:t>
            </a:r>
          </a:p>
          <a:p>
            <a:r>
              <a:rPr lang="en-US" dirty="0" smtClean="0"/>
              <a:t>Half of persons fall more than once</a:t>
            </a:r>
          </a:p>
          <a:p>
            <a:r>
              <a:rPr lang="en-US" dirty="0" smtClean="0"/>
              <a:t>&gt; Half of falls occur at home</a:t>
            </a:r>
          </a:p>
          <a:p>
            <a:endParaRPr lang="en-US" dirty="0"/>
          </a:p>
        </p:txBody>
      </p:sp>
      <p:pic>
        <p:nvPicPr>
          <p:cNvPr id="5" name="Picture 4"/>
          <p:cNvPicPr>
            <a:picLocks noChangeAspect="1"/>
          </p:cNvPicPr>
          <p:nvPr/>
        </p:nvPicPr>
        <p:blipFill>
          <a:blip r:embed="rId2"/>
          <a:stretch>
            <a:fillRect/>
          </a:stretch>
        </p:blipFill>
        <p:spPr>
          <a:xfrm>
            <a:off x="5090747" y="614676"/>
            <a:ext cx="6585440" cy="5838877"/>
          </a:xfrm>
          <a:prstGeom prst="rect">
            <a:avLst/>
          </a:prstGeom>
        </p:spPr>
      </p:pic>
      <p:pic>
        <p:nvPicPr>
          <p:cNvPr id="6" name="Picture 5"/>
          <p:cNvPicPr>
            <a:picLocks noChangeAspect="1"/>
          </p:cNvPicPr>
          <p:nvPr/>
        </p:nvPicPr>
        <p:blipFill>
          <a:blip r:embed="rId3"/>
          <a:stretch>
            <a:fillRect/>
          </a:stretch>
        </p:blipFill>
        <p:spPr>
          <a:xfrm>
            <a:off x="5090746" y="800100"/>
            <a:ext cx="6497516" cy="5547946"/>
          </a:xfrm>
          <a:prstGeom prst="rect">
            <a:avLst/>
          </a:prstGeom>
        </p:spPr>
      </p:pic>
      <p:pic>
        <p:nvPicPr>
          <p:cNvPr id="7" name="Picture 6"/>
          <p:cNvPicPr>
            <a:picLocks noChangeAspect="1"/>
          </p:cNvPicPr>
          <p:nvPr/>
        </p:nvPicPr>
        <p:blipFill>
          <a:blip r:embed="rId4"/>
          <a:stretch>
            <a:fillRect/>
          </a:stretch>
        </p:blipFill>
        <p:spPr>
          <a:xfrm>
            <a:off x="5222631" y="902310"/>
            <a:ext cx="5646127" cy="5343525"/>
          </a:xfrm>
          <a:prstGeom prst="rect">
            <a:avLst/>
          </a:prstGeom>
        </p:spPr>
      </p:pic>
    </p:spTree>
    <p:extLst>
      <p:ext uri="{BB962C8B-B14F-4D97-AF65-F5344CB8AC3E}">
        <p14:creationId xmlns:p14="http://schemas.microsoft.com/office/powerpoint/2010/main" val="1554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injuries</a:t>
            </a:r>
            <a:endParaRPr lang="en-US" dirty="0"/>
          </a:p>
        </p:txBody>
      </p:sp>
      <p:pic>
        <p:nvPicPr>
          <p:cNvPr id="4" name="Content Placeholder 3"/>
          <p:cNvPicPr>
            <a:picLocks noGrp="1" noChangeAspect="1"/>
          </p:cNvPicPr>
          <p:nvPr>
            <p:ph idx="1"/>
          </p:nvPr>
        </p:nvPicPr>
        <p:blipFill>
          <a:blip r:embed="rId2"/>
          <a:stretch>
            <a:fillRect/>
          </a:stretch>
        </p:blipFill>
        <p:spPr>
          <a:xfrm>
            <a:off x="1812925" y="2151062"/>
            <a:ext cx="8572500" cy="3990975"/>
          </a:xfrm>
          <a:prstGeom prst="rect">
            <a:avLst/>
          </a:prstGeom>
        </p:spPr>
      </p:pic>
    </p:spTree>
    <p:extLst>
      <p:ext uri="{BB962C8B-B14F-4D97-AF65-F5344CB8AC3E}">
        <p14:creationId xmlns:p14="http://schemas.microsoft.com/office/powerpoint/2010/main" val="30523522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Burden of falls</a:t>
            </a:r>
            <a:endParaRPr lang="en-US" dirty="0"/>
          </a:p>
        </p:txBody>
      </p:sp>
      <p:pic>
        <p:nvPicPr>
          <p:cNvPr id="4" name="Content Placeholder 3"/>
          <p:cNvPicPr>
            <a:picLocks noGrp="1" noChangeAspect="1"/>
          </p:cNvPicPr>
          <p:nvPr>
            <p:ph idx="1"/>
          </p:nvPr>
        </p:nvPicPr>
        <p:blipFill>
          <a:blip r:embed="rId2"/>
          <a:stretch>
            <a:fillRect/>
          </a:stretch>
        </p:blipFill>
        <p:spPr>
          <a:xfrm>
            <a:off x="1406769" y="1573823"/>
            <a:ext cx="8862646" cy="4052124"/>
          </a:xfrm>
          <a:prstGeom prst="rect">
            <a:avLst/>
          </a:prstGeom>
        </p:spPr>
      </p:pic>
      <p:pic>
        <p:nvPicPr>
          <p:cNvPr id="5" name="Picture 4"/>
          <p:cNvPicPr>
            <a:picLocks noChangeAspect="1"/>
          </p:cNvPicPr>
          <p:nvPr/>
        </p:nvPicPr>
        <p:blipFill>
          <a:blip r:embed="rId3"/>
          <a:stretch>
            <a:fillRect/>
          </a:stretch>
        </p:blipFill>
        <p:spPr>
          <a:xfrm>
            <a:off x="2549403" y="5391150"/>
            <a:ext cx="8810625" cy="1466850"/>
          </a:xfrm>
          <a:prstGeom prst="rect">
            <a:avLst/>
          </a:prstGeom>
        </p:spPr>
      </p:pic>
    </p:spTree>
    <p:extLst>
      <p:ext uri="{BB962C8B-B14F-4D97-AF65-F5344CB8AC3E}">
        <p14:creationId xmlns:p14="http://schemas.microsoft.com/office/powerpoint/2010/main" val="658907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994" y="136104"/>
            <a:ext cx="10058400" cy="1609344"/>
          </a:xfrm>
        </p:spPr>
        <p:txBody>
          <a:bodyPr/>
          <a:lstStyle/>
          <a:p>
            <a:r>
              <a:rPr lang="en-US" dirty="0"/>
              <a:t>Risk factors</a:t>
            </a:r>
          </a:p>
        </p:txBody>
      </p:sp>
      <p:sp>
        <p:nvSpPr>
          <p:cNvPr id="5" name="Rectangle 4"/>
          <p:cNvSpPr/>
          <p:nvPr/>
        </p:nvSpPr>
        <p:spPr>
          <a:xfrm>
            <a:off x="283132" y="1248480"/>
            <a:ext cx="2574367" cy="1569660"/>
          </a:xfrm>
          <a:prstGeom prst="rect">
            <a:avLst/>
          </a:prstGeom>
        </p:spPr>
        <p:txBody>
          <a:bodyPr wrap="square">
            <a:spAutoFit/>
          </a:bodyPr>
          <a:lstStyle/>
          <a:p>
            <a:r>
              <a:rPr lang="en-US" sz="2400" dirty="0"/>
              <a:t>It can be classified into intrinsic and extrinsic factors</a:t>
            </a:r>
          </a:p>
        </p:txBody>
      </p:sp>
      <p:pic>
        <p:nvPicPr>
          <p:cNvPr id="6" name="Picture 5"/>
          <p:cNvPicPr>
            <a:picLocks noChangeAspect="1"/>
          </p:cNvPicPr>
          <p:nvPr/>
        </p:nvPicPr>
        <p:blipFill>
          <a:blip r:embed="rId2"/>
          <a:stretch>
            <a:fillRect/>
          </a:stretch>
        </p:blipFill>
        <p:spPr>
          <a:xfrm>
            <a:off x="2923637" y="1356212"/>
            <a:ext cx="8096250" cy="4743450"/>
          </a:xfrm>
          <a:prstGeom prst="rect">
            <a:avLst/>
          </a:prstGeom>
        </p:spPr>
      </p:pic>
    </p:spTree>
    <p:extLst>
      <p:ext uri="{BB962C8B-B14F-4D97-AF65-F5344CB8AC3E}">
        <p14:creationId xmlns:p14="http://schemas.microsoft.com/office/powerpoint/2010/main" val="17855277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10359" y="2694615"/>
            <a:ext cx="3552092" cy="119974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Intrinsic factors </a:t>
            </a:r>
          </a:p>
        </p:txBody>
      </p:sp>
      <p:sp>
        <p:nvSpPr>
          <p:cNvPr id="3" name="Content Placeholder 2"/>
          <p:cNvSpPr>
            <a:spLocks noGrp="1"/>
          </p:cNvSpPr>
          <p:nvPr>
            <p:ph idx="1"/>
          </p:nvPr>
        </p:nvSpPr>
        <p:spPr>
          <a:xfrm>
            <a:off x="1069848" y="1700208"/>
            <a:ext cx="10550652" cy="919900"/>
          </a:xfrm>
        </p:spPr>
        <p:txBody>
          <a:bodyPr>
            <a:normAutofit/>
          </a:bodyPr>
          <a:lstStyle/>
          <a:p>
            <a:r>
              <a:rPr lang="en-US" dirty="0" smtClean="0"/>
              <a:t>Most important modifiable </a:t>
            </a:r>
            <a:r>
              <a:rPr lang="en-US" dirty="0" err="1" smtClean="0"/>
              <a:t>intrincic</a:t>
            </a:r>
            <a:r>
              <a:rPr lang="en-US" dirty="0" smtClean="0"/>
              <a:t> risk factors are </a:t>
            </a:r>
            <a:r>
              <a:rPr lang="en-US" b="1" dirty="0" smtClean="0">
                <a:solidFill>
                  <a:srgbClr val="C00000"/>
                </a:solidFill>
              </a:rPr>
              <a:t>BALANCE, STRENGTH </a:t>
            </a:r>
            <a:r>
              <a:rPr lang="en-US" dirty="0" smtClean="0">
                <a:solidFill>
                  <a:srgbClr val="C00000"/>
                </a:solidFill>
              </a:rPr>
              <a:t>and</a:t>
            </a:r>
            <a:r>
              <a:rPr lang="en-US" b="1" dirty="0" smtClean="0">
                <a:solidFill>
                  <a:srgbClr val="C00000"/>
                </a:solidFill>
              </a:rPr>
              <a:t> GAIT</a:t>
            </a:r>
          </a:p>
          <a:p>
            <a:r>
              <a:rPr lang="en-US" sz="2800" b="1" u="sng" dirty="0" smtClean="0">
                <a:effectLst>
                  <a:outerShdw blurRad="38100" dist="38100" dir="2700000" algn="tl">
                    <a:srgbClr val="000000">
                      <a:alpha val="43137"/>
                    </a:srgbClr>
                  </a:outerShdw>
                </a:effectLst>
              </a:rPr>
              <a:t>Intrinsic factors </a:t>
            </a:r>
            <a:r>
              <a:rPr lang="en-US" dirty="0" smtClean="0"/>
              <a:t>as </a:t>
            </a:r>
          </a:p>
          <a:p>
            <a:endParaRPr lang="en-US" dirty="0"/>
          </a:p>
        </p:txBody>
      </p:sp>
      <p:sp>
        <p:nvSpPr>
          <p:cNvPr id="8" name="TextBox 7"/>
          <p:cNvSpPr txBox="1"/>
          <p:nvPr/>
        </p:nvSpPr>
        <p:spPr>
          <a:xfrm>
            <a:off x="2390775" y="3333750"/>
            <a:ext cx="1552575" cy="369332"/>
          </a:xfrm>
          <a:prstGeom prst="rect">
            <a:avLst/>
          </a:prstGeom>
          <a:noFill/>
        </p:spPr>
        <p:txBody>
          <a:bodyPr wrap="square" rtlCol="0">
            <a:spAutoFit/>
          </a:bodyPr>
          <a:lstStyle/>
          <a:p>
            <a:r>
              <a:rPr lang="en-US" dirty="0" smtClean="0"/>
              <a:t>Age changes</a:t>
            </a:r>
            <a:endParaRPr lang="en-US" dirty="0"/>
          </a:p>
        </p:txBody>
      </p:sp>
      <p:sp>
        <p:nvSpPr>
          <p:cNvPr id="10" name="TextBox 9"/>
          <p:cNvSpPr txBox="1"/>
          <p:nvPr/>
        </p:nvSpPr>
        <p:spPr>
          <a:xfrm>
            <a:off x="6330069" y="3175114"/>
            <a:ext cx="1647825" cy="646331"/>
          </a:xfrm>
          <a:prstGeom prst="rect">
            <a:avLst/>
          </a:prstGeom>
          <a:noFill/>
        </p:spPr>
        <p:txBody>
          <a:bodyPr wrap="square" rtlCol="0">
            <a:spAutoFit/>
          </a:bodyPr>
          <a:lstStyle/>
          <a:p>
            <a:r>
              <a:rPr lang="en-US" dirty="0" smtClean="0"/>
              <a:t>Chronic disease</a:t>
            </a:r>
            <a:endParaRPr lang="en-US" dirty="0"/>
          </a:p>
        </p:txBody>
      </p:sp>
      <p:pic>
        <p:nvPicPr>
          <p:cNvPr id="11" name="Picture 10"/>
          <p:cNvPicPr>
            <a:picLocks noChangeAspect="1"/>
          </p:cNvPicPr>
          <p:nvPr/>
        </p:nvPicPr>
        <p:blipFill>
          <a:blip r:embed="rId2"/>
          <a:stretch>
            <a:fillRect/>
          </a:stretch>
        </p:blipFill>
        <p:spPr>
          <a:xfrm>
            <a:off x="8774383" y="2842531"/>
            <a:ext cx="855391" cy="980685"/>
          </a:xfrm>
          <a:prstGeom prst="rect">
            <a:avLst/>
          </a:prstGeom>
        </p:spPr>
      </p:pic>
      <p:sp>
        <p:nvSpPr>
          <p:cNvPr id="12" name="TextBox 11"/>
          <p:cNvSpPr txBox="1"/>
          <p:nvPr/>
        </p:nvSpPr>
        <p:spPr>
          <a:xfrm>
            <a:off x="9629774" y="3248025"/>
            <a:ext cx="1990726" cy="646331"/>
          </a:xfrm>
          <a:prstGeom prst="rect">
            <a:avLst/>
          </a:prstGeom>
          <a:noFill/>
        </p:spPr>
        <p:txBody>
          <a:bodyPr wrap="square" rtlCol="0">
            <a:spAutoFit/>
          </a:bodyPr>
          <a:lstStyle/>
          <a:p>
            <a:r>
              <a:rPr lang="en-US" dirty="0" err="1" smtClean="0"/>
              <a:t>Mediolateral</a:t>
            </a:r>
            <a:r>
              <a:rPr lang="en-US" dirty="0" smtClean="0"/>
              <a:t> instability </a:t>
            </a:r>
            <a:endParaRPr lang="en-US" dirty="0"/>
          </a:p>
        </p:txBody>
      </p:sp>
      <p:pic>
        <p:nvPicPr>
          <p:cNvPr id="13" name="Picture 12"/>
          <p:cNvPicPr>
            <a:picLocks noChangeAspect="1"/>
          </p:cNvPicPr>
          <p:nvPr/>
        </p:nvPicPr>
        <p:blipFill>
          <a:blip r:embed="rId3"/>
          <a:stretch>
            <a:fillRect/>
          </a:stretch>
        </p:blipFill>
        <p:spPr>
          <a:xfrm>
            <a:off x="714376" y="4602099"/>
            <a:ext cx="1092326" cy="609600"/>
          </a:xfrm>
          <a:prstGeom prst="rect">
            <a:avLst/>
          </a:prstGeom>
        </p:spPr>
      </p:pic>
      <p:pic>
        <p:nvPicPr>
          <p:cNvPr id="7" name="Picture 6"/>
          <p:cNvPicPr>
            <a:picLocks noChangeAspect="1"/>
          </p:cNvPicPr>
          <p:nvPr/>
        </p:nvPicPr>
        <p:blipFill>
          <a:blip r:embed="rId4"/>
          <a:stretch>
            <a:fillRect/>
          </a:stretch>
        </p:blipFill>
        <p:spPr>
          <a:xfrm>
            <a:off x="858547" y="2723547"/>
            <a:ext cx="1484040" cy="1247775"/>
          </a:xfrm>
          <a:prstGeom prst="rect">
            <a:avLst/>
          </a:prstGeom>
        </p:spPr>
      </p:pic>
      <p:sp>
        <p:nvSpPr>
          <p:cNvPr id="14" name="TextBox 13"/>
          <p:cNvSpPr txBox="1"/>
          <p:nvPr/>
        </p:nvSpPr>
        <p:spPr>
          <a:xfrm>
            <a:off x="1921670" y="4331375"/>
            <a:ext cx="4029075" cy="2031325"/>
          </a:xfrm>
          <a:prstGeom prst="rect">
            <a:avLst/>
          </a:prstGeom>
          <a:noFill/>
        </p:spPr>
        <p:txBody>
          <a:bodyPr wrap="square" rtlCol="0">
            <a:spAutoFit/>
          </a:bodyPr>
          <a:lstStyle/>
          <a:p>
            <a:r>
              <a:rPr lang="en-US" dirty="0" smtClean="0"/>
              <a:t>Vision</a:t>
            </a:r>
          </a:p>
          <a:p>
            <a:endParaRPr lang="en-US" dirty="0" smtClean="0"/>
          </a:p>
          <a:p>
            <a:r>
              <a:rPr lang="en-US" dirty="0" smtClean="0"/>
              <a:t>Decreased </a:t>
            </a:r>
            <a:r>
              <a:rPr lang="en-US" dirty="0" err="1" smtClean="0"/>
              <a:t>Visiual</a:t>
            </a:r>
            <a:r>
              <a:rPr lang="en-US" dirty="0" smtClean="0"/>
              <a:t> acuity</a:t>
            </a:r>
          </a:p>
          <a:p>
            <a:endParaRPr lang="en-US" dirty="0"/>
          </a:p>
          <a:p>
            <a:r>
              <a:rPr lang="en-US" dirty="0" smtClean="0"/>
              <a:t>Impaired contrast sensitivity</a:t>
            </a:r>
          </a:p>
          <a:p>
            <a:endParaRPr lang="en-US" dirty="0"/>
          </a:p>
          <a:p>
            <a:r>
              <a:rPr lang="en-US" dirty="0" smtClean="0"/>
              <a:t>Impaired depth of perception</a:t>
            </a:r>
            <a:endParaRPr lang="en-US" dirty="0"/>
          </a:p>
        </p:txBody>
      </p:sp>
      <p:pic>
        <p:nvPicPr>
          <p:cNvPr id="15" name="Picture 14"/>
          <p:cNvPicPr>
            <a:picLocks noChangeAspect="1"/>
          </p:cNvPicPr>
          <p:nvPr/>
        </p:nvPicPr>
        <p:blipFill>
          <a:blip r:embed="rId5"/>
          <a:stretch>
            <a:fillRect/>
          </a:stretch>
        </p:blipFill>
        <p:spPr>
          <a:xfrm>
            <a:off x="955739" y="5232273"/>
            <a:ext cx="609600" cy="609600"/>
          </a:xfrm>
          <a:prstGeom prst="rect">
            <a:avLst/>
          </a:prstGeom>
        </p:spPr>
      </p:pic>
      <p:pic>
        <p:nvPicPr>
          <p:cNvPr id="16" name="Picture 15"/>
          <p:cNvPicPr>
            <a:picLocks noChangeAspect="1"/>
          </p:cNvPicPr>
          <p:nvPr/>
        </p:nvPicPr>
        <p:blipFill>
          <a:blip r:embed="rId6"/>
          <a:stretch>
            <a:fillRect/>
          </a:stretch>
        </p:blipFill>
        <p:spPr>
          <a:xfrm>
            <a:off x="938546" y="6057900"/>
            <a:ext cx="609600" cy="609600"/>
          </a:xfrm>
          <a:prstGeom prst="rect">
            <a:avLst/>
          </a:prstGeom>
        </p:spPr>
      </p:pic>
      <p:pic>
        <p:nvPicPr>
          <p:cNvPr id="17" name="Picture 16"/>
          <p:cNvPicPr>
            <a:picLocks noChangeAspect="1"/>
          </p:cNvPicPr>
          <p:nvPr/>
        </p:nvPicPr>
        <p:blipFill>
          <a:blip r:embed="rId7"/>
          <a:stretch>
            <a:fillRect/>
          </a:stretch>
        </p:blipFill>
        <p:spPr>
          <a:xfrm>
            <a:off x="7196138" y="4580637"/>
            <a:ext cx="609600" cy="609600"/>
          </a:xfrm>
          <a:prstGeom prst="rect">
            <a:avLst/>
          </a:prstGeom>
        </p:spPr>
      </p:pic>
      <p:sp>
        <p:nvSpPr>
          <p:cNvPr id="18" name="TextBox 17"/>
          <p:cNvSpPr txBox="1"/>
          <p:nvPr/>
        </p:nvSpPr>
        <p:spPr>
          <a:xfrm>
            <a:off x="8239125" y="4722233"/>
            <a:ext cx="1714500" cy="369332"/>
          </a:xfrm>
          <a:prstGeom prst="rect">
            <a:avLst/>
          </a:prstGeom>
          <a:noFill/>
        </p:spPr>
        <p:txBody>
          <a:bodyPr wrap="square" rtlCol="0">
            <a:spAutoFit/>
          </a:bodyPr>
          <a:lstStyle/>
          <a:p>
            <a:r>
              <a:rPr lang="en-US" dirty="0" smtClean="0"/>
              <a:t>Hearing loss</a:t>
            </a:r>
            <a:endParaRPr lang="en-US" dirty="0"/>
          </a:p>
        </p:txBody>
      </p:sp>
      <p:pic>
        <p:nvPicPr>
          <p:cNvPr id="19" name="Picture 18"/>
          <p:cNvPicPr>
            <a:picLocks noChangeAspect="1"/>
          </p:cNvPicPr>
          <p:nvPr/>
        </p:nvPicPr>
        <p:blipFill>
          <a:blip r:embed="rId8"/>
          <a:stretch>
            <a:fillRect/>
          </a:stretch>
        </p:blipFill>
        <p:spPr>
          <a:xfrm>
            <a:off x="7138989" y="5613623"/>
            <a:ext cx="609600" cy="609600"/>
          </a:xfrm>
          <a:prstGeom prst="rect">
            <a:avLst/>
          </a:prstGeom>
        </p:spPr>
      </p:pic>
      <p:sp>
        <p:nvSpPr>
          <p:cNvPr id="20" name="TextBox 19"/>
          <p:cNvSpPr txBox="1"/>
          <p:nvPr/>
        </p:nvSpPr>
        <p:spPr>
          <a:xfrm>
            <a:off x="8254340" y="5565093"/>
            <a:ext cx="3108985" cy="369332"/>
          </a:xfrm>
          <a:prstGeom prst="rect">
            <a:avLst/>
          </a:prstGeom>
          <a:noFill/>
        </p:spPr>
        <p:txBody>
          <a:bodyPr wrap="square" rtlCol="0">
            <a:spAutoFit/>
          </a:bodyPr>
          <a:lstStyle/>
          <a:p>
            <a:r>
              <a:rPr lang="en-US" dirty="0" smtClean="0"/>
              <a:t>Vestibular impairment</a:t>
            </a:r>
            <a:endParaRPr lang="en-US" dirty="0"/>
          </a:p>
        </p:txBody>
      </p:sp>
      <p:sp>
        <p:nvSpPr>
          <p:cNvPr id="21" name="Rectangle 20"/>
          <p:cNvSpPr/>
          <p:nvPr/>
        </p:nvSpPr>
        <p:spPr>
          <a:xfrm>
            <a:off x="4656209" y="2698931"/>
            <a:ext cx="3552092" cy="1201308"/>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Rectangle 21"/>
          <p:cNvSpPr/>
          <p:nvPr/>
        </p:nvSpPr>
        <p:spPr>
          <a:xfrm>
            <a:off x="8396995" y="2701460"/>
            <a:ext cx="3552092" cy="121888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Rectangle 22"/>
          <p:cNvSpPr/>
          <p:nvPr/>
        </p:nvSpPr>
        <p:spPr>
          <a:xfrm>
            <a:off x="6696334" y="4194475"/>
            <a:ext cx="4290518" cy="246499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 name="Rectangle 23"/>
          <p:cNvSpPr/>
          <p:nvPr/>
        </p:nvSpPr>
        <p:spPr>
          <a:xfrm>
            <a:off x="714376" y="4214143"/>
            <a:ext cx="4438649" cy="248929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9"/>
          <a:stretch>
            <a:fillRect/>
          </a:stretch>
        </p:blipFill>
        <p:spPr>
          <a:xfrm>
            <a:off x="4895849" y="2688275"/>
            <a:ext cx="1351986" cy="1185135"/>
          </a:xfrm>
          <a:prstGeom prst="rect">
            <a:avLst/>
          </a:prstGeom>
        </p:spPr>
      </p:pic>
    </p:spTree>
    <p:extLst>
      <p:ext uri="{BB962C8B-B14F-4D97-AF65-F5344CB8AC3E}">
        <p14:creationId xmlns:p14="http://schemas.microsoft.com/office/powerpoint/2010/main" val="8328340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Intrinsic factors </a:t>
            </a:r>
            <a:endParaRPr lang="en-US" dirty="0"/>
          </a:p>
        </p:txBody>
      </p:sp>
      <p:pic>
        <p:nvPicPr>
          <p:cNvPr id="4" name="Picture 3"/>
          <p:cNvPicPr>
            <a:picLocks noChangeAspect="1"/>
          </p:cNvPicPr>
          <p:nvPr/>
        </p:nvPicPr>
        <p:blipFill>
          <a:blip r:embed="rId2"/>
          <a:stretch>
            <a:fillRect/>
          </a:stretch>
        </p:blipFill>
        <p:spPr>
          <a:xfrm>
            <a:off x="990600" y="1943363"/>
            <a:ext cx="882162" cy="609600"/>
          </a:xfrm>
          <a:prstGeom prst="rect">
            <a:avLst/>
          </a:prstGeom>
        </p:spPr>
      </p:pic>
      <p:pic>
        <p:nvPicPr>
          <p:cNvPr id="5" name="Picture 4"/>
          <p:cNvPicPr>
            <a:picLocks noChangeAspect="1"/>
          </p:cNvPicPr>
          <p:nvPr/>
        </p:nvPicPr>
        <p:blipFill>
          <a:blip r:embed="rId3"/>
          <a:stretch>
            <a:fillRect/>
          </a:stretch>
        </p:blipFill>
        <p:spPr>
          <a:xfrm>
            <a:off x="990600" y="3876674"/>
            <a:ext cx="609600" cy="609600"/>
          </a:xfrm>
          <a:prstGeom prst="rect">
            <a:avLst/>
          </a:prstGeom>
        </p:spPr>
      </p:pic>
      <p:pic>
        <p:nvPicPr>
          <p:cNvPr id="6" name="Picture 5"/>
          <p:cNvPicPr>
            <a:picLocks noChangeAspect="1"/>
          </p:cNvPicPr>
          <p:nvPr/>
        </p:nvPicPr>
        <p:blipFill>
          <a:blip r:embed="rId4"/>
          <a:stretch>
            <a:fillRect/>
          </a:stretch>
        </p:blipFill>
        <p:spPr>
          <a:xfrm>
            <a:off x="4201255" y="1959715"/>
            <a:ext cx="609600" cy="609600"/>
          </a:xfrm>
          <a:prstGeom prst="rect">
            <a:avLst/>
          </a:prstGeom>
        </p:spPr>
      </p:pic>
      <p:sp>
        <p:nvSpPr>
          <p:cNvPr id="7" name="TextBox 6"/>
          <p:cNvSpPr txBox="1"/>
          <p:nvPr/>
        </p:nvSpPr>
        <p:spPr>
          <a:xfrm>
            <a:off x="1777935" y="2063497"/>
            <a:ext cx="1657350" cy="369332"/>
          </a:xfrm>
          <a:prstGeom prst="rect">
            <a:avLst/>
          </a:prstGeom>
          <a:noFill/>
        </p:spPr>
        <p:txBody>
          <a:bodyPr wrap="square" rtlCol="0">
            <a:spAutoFit/>
          </a:bodyPr>
          <a:lstStyle/>
          <a:p>
            <a:r>
              <a:rPr lang="en-US" dirty="0" smtClean="0"/>
              <a:t>Dementia</a:t>
            </a:r>
            <a:endParaRPr lang="en-US" dirty="0"/>
          </a:p>
        </p:txBody>
      </p:sp>
      <p:sp>
        <p:nvSpPr>
          <p:cNvPr id="8" name="TextBox 7"/>
          <p:cNvSpPr txBox="1"/>
          <p:nvPr/>
        </p:nvSpPr>
        <p:spPr>
          <a:xfrm>
            <a:off x="1777935" y="3973097"/>
            <a:ext cx="1755839" cy="369332"/>
          </a:xfrm>
          <a:prstGeom prst="rect">
            <a:avLst/>
          </a:prstGeom>
          <a:noFill/>
        </p:spPr>
        <p:txBody>
          <a:bodyPr wrap="square" rtlCol="0">
            <a:spAutoFit/>
          </a:bodyPr>
          <a:lstStyle/>
          <a:p>
            <a:r>
              <a:rPr lang="en-US" dirty="0" smtClean="0"/>
              <a:t>Depression</a:t>
            </a:r>
            <a:endParaRPr lang="en-US" dirty="0"/>
          </a:p>
        </p:txBody>
      </p:sp>
      <p:sp>
        <p:nvSpPr>
          <p:cNvPr id="9" name="TextBox 8"/>
          <p:cNvSpPr txBox="1"/>
          <p:nvPr/>
        </p:nvSpPr>
        <p:spPr>
          <a:xfrm>
            <a:off x="4997650" y="1959715"/>
            <a:ext cx="1990725" cy="646331"/>
          </a:xfrm>
          <a:prstGeom prst="rect">
            <a:avLst/>
          </a:prstGeom>
          <a:noFill/>
        </p:spPr>
        <p:txBody>
          <a:bodyPr wrap="square" rtlCol="0">
            <a:spAutoFit/>
          </a:bodyPr>
          <a:lstStyle/>
          <a:p>
            <a:r>
              <a:rPr lang="en-US" dirty="0" err="1" smtClean="0"/>
              <a:t>Muscloskletal</a:t>
            </a:r>
            <a:r>
              <a:rPr lang="en-US" dirty="0" smtClean="0"/>
              <a:t> impairment</a:t>
            </a:r>
            <a:endParaRPr lang="en-US" dirty="0"/>
          </a:p>
        </p:txBody>
      </p:sp>
      <p:sp>
        <p:nvSpPr>
          <p:cNvPr id="10" name="TextBox 9"/>
          <p:cNvSpPr txBox="1"/>
          <p:nvPr/>
        </p:nvSpPr>
        <p:spPr>
          <a:xfrm>
            <a:off x="4550752" y="3841875"/>
            <a:ext cx="2219325" cy="646331"/>
          </a:xfrm>
          <a:prstGeom prst="rect">
            <a:avLst/>
          </a:prstGeom>
          <a:noFill/>
        </p:spPr>
        <p:txBody>
          <a:bodyPr wrap="square" rtlCol="0">
            <a:spAutoFit/>
          </a:bodyPr>
          <a:lstStyle/>
          <a:p>
            <a:r>
              <a:rPr lang="en-US" dirty="0" smtClean="0"/>
              <a:t>Postural hypotension</a:t>
            </a:r>
            <a:endParaRPr lang="en-US" dirty="0"/>
          </a:p>
        </p:txBody>
      </p:sp>
      <p:pic>
        <p:nvPicPr>
          <p:cNvPr id="11" name="Picture 10"/>
          <p:cNvPicPr>
            <a:picLocks noChangeAspect="1"/>
          </p:cNvPicPr>
          <p:nvPr/>
        </p:nvPicPr>
        <p:blipFill>
          <a:blip r:embed="rId5"/>
          <a:stretch>
            <a:fillRect/>
          </a:stretch>
        </p:blipFill>
        <p:spPr>
          <a:xfrm>
            <a:off x="3999344" y="3852963"/>
            <a:ext cx="609600" cy="609600"/>
          </a:xfrm>
          <a:prstGeom prst="rect">
            <a:avLst/>
          </a:prstGeom>
        </p:spPr>
      </p:pic>
      <p:sp>
        <p:nvSpPr>
          <p:cNvPr id="12" name="Rectangle 11"/>
          <p:cNvSpPr/>
          <p:nvPr/>
        </p:nvSpPr>
        <p:spPr>
          <a:xfrm>
            <a:off x="694592" y="3654254"/>
            <a:ext cx="2740693" cy="105444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p:cNvSpPr/>
          <p:nvPr/>
        </p:nvSpPr>
        <p:spPr>
          <a:xfrm>
            <a:off x="694592" y="1749889"/>
            <a:ext cx="2740693" cy="105444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p:cNvSpPr/>
          <p:nvPr/>
        </p:nvSpPr>
        <p:spPr>
          <a:xfrm>
            <a:off x="3858988" y="3650567"/>
            <a:ext cx="2911089" cy="105444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p:cNvSpPr/>
          <p:nvPr/>
        </p:nvSpPr>
        <p:spPr>
          <a:xfrm>
            <a:off x="3858988" y="1749889"/>
            <a:ext cx="2911089" cy="105444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 name="TextBox 15"/>
          <p:cNvSpPr txBox="1"/>
          <p:nvPr/>
        </p:nvSpPr>
        <p:spPr>
          <a:xfrm>
            <a:off x="8013726" y="1894071"/>
            <a:ext cx="1870873" cy="369332"/>
          </a:xfrm>
          <a:prstGeom prst="rect">
            <a:avLst/>
          </a:prstGeom>
          <a:noFill/>
        </p:spPr>
        <p:txBody>
          <a:bodyPr wrap="square" rtlCol="0">
            <a:spAutoFit/>
          </a:bodyPr>
          <a:lstStyle/>
          <a:p>
            <a:r>
              <a:rPr lang="en-US" dirty="0" smtClean="0"/>
              <a:t>Acute illness</a:t>
            </a:r>
            <a:endParaRPr lang="en-US" dirty="0"/>
          </a:p>
        </p:txBody>
      </p:sp>
      <p:sp>
        <p:nvSpPr>
          <p:cNvPr id="17" name="TextBox 16"/>
          <p:cNvSpPr txBox="1"/>
          <p:nvPr/>
        </p:nvSpPr>
        <p:spPr>
          <a:xfrm>
            <a:off x="8269334" y="3867226"/>
            <a:ext cx="3332284" cy="369332"/>
          </a:xfrm>
          <a:prstGeom prst="rect">
            <a:avLst/>
          </a:prstGeom>
          <a:noFill/>
        </p:spPr>
        <p:txBody>
          <a:bodyPr wrap="square" rtlCol="0">
            <a:spAutoFit/>
          </a:bodyPr>
          <a:lstStyle/>
          <a:p>
            <a:r>
              <a:rPr lang="en-US" dirty="0" smtClean="0"/>
              <a:t>Hospital discharge</a:t>
            </a:r>
            <a:endParaRPr lang="en-US" dirty="0"/>
          </a:p>
        </p:txBody>
      </p:sp>
      <p:sp>
        <p:nvSpPr>
          <p:cNvPr id="18" name="TextBox 17"/>
          <p:cNvSpPr txBox="1"/>
          <p:nvPr/>
        </p:nvSpPr>
        <p:spPr>
          <a:xfrm>
            <a:off x="6770077" y="5303252"/>
            <a:ext cx="3042138" cy="369332"/>
          </a:xfrm>
          <a:prstGeom prst="rect">
            <a:avLst/>
          </a:prstGeom>
          <a:noFill/>
        </p:spPr>
        <p:txBody>
          <a:bodyPr wrap="square" rtlCol="0">
            <a:spAutoFit/>
          </a:bodyPr>
          <a:lstStyle/>
          <a:p>
            <a:r>
              <a:rPr lang="en-US" dirty="0" smtClean="0"/>
              <a:t>Opportunity to fall</a:t>
            </a:r>
            <a:endParaRPr lang="en-US" dirty="0"/>
          </a:p>
        </p:txBody>
      </p:sp>
      <p:sp>
        <p:nvSpPr>
          <p:cNvPr id="19" name="Rectangle 18"/>
          <p:cNvSpPr/>
          <p:nvPr/>
        </p:nvSpPr>
        <p:spPr>
          <a:xfrm>
            <a:off x="7493618" y="1720942"/>
            <a:ext cx="2911089" cy="105444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Rectangle 19"/>
          <p:cNvSpPr/>
          <p:nvPr/>
        </p:nvSpPr>
        <p:spPr>
          <a:xfrm>
            <a:off x="7620830" y="3630542"/>
            <a:ext cx="2911089" cy="105444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Rectangle 20"/>
          <p:cNvSpPr/>
          <p:nvPr/>
        </p:nvSpPr>
        <p:spPr>
          <a:xfrm>
            <a:off x="6016652" y="4934948"/>
            <a:ext cx="3059722" cy="105444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6"/>
          <a:stretch>
            <a:fillRect/>
          </a:stretch>
        </p:blipFill>
        <p:spPr>
          <a:xfrm>
            <a:off x="7508483" y="1861065"/>
            <a:ext cx="760851" cy="774193"/>
          </a:xfrm>
          <a:prstGeom prst="rect">
            <a:avLst/>
          </a:prstGeom>
        </p:spPr>
      </p:pic>
      <p:pic>
        <p:nvPicPr>
          <p:cNvPr id="22" name="Picture 21"/>
          <p:cNvPicPr>
            <a:picLocks noChangeAspect="1"/>
          </p:cNvPicPr>
          <p:nvPr/>
        </p:nvPicPr>
        <p:blipFill>
          <a:blip r:embed="rId7"/>
          <a:stretch>
            <a:fillRect/>
          </a:stretch>
        </p:blipFill>
        <p:spPr>
          <a:xfrm>
            <a:off x="7659361" y="3793818"/>
            <a:ext cx="708730" cy="691862"/>
          </a:xfrm>
          <a:prstGeom prst="rect">
            <a:avLst/>
          </a:prstGeom>
        </p:spPr>
      </p:pic>
      <p:pic>
        <p:nvPicPr>
          <p:cNvPr id="24" name="Picture 23"/>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20000"/>
                    </a14:imgEffect>
                  </a14:imgLayer>
                </a14:imgProps>
              </a:ext>
            </a:extLst>
          </a:blip>
          <a:stretch>
            <a:fillRect/>
          </a:stretch>
        </p:blipFill>
        <p:spPr>
          <a:xfrm>
            <a:off x="6202306" y="5234803"/>
            <a:ext cx="484413" cy="632883"/>
          </a:xfrm>
          <a:prstGeom prst="rect">
            <a:avLst/>
          </a:prstGeom>
        </p:spPr>
      </p:pic>
      <p:pic>
        <p:nvPicPr>
          <p:cNvPr id="25" name="Picture 24"/>
          <p:cNvPicPr>
            <a:picLocks noChangeAspect="1"/>
          </p:cNvPicPr>
          <p:nvPr/>
        </p:nvPicPr>
        <p:blipFill>
          <a:blip r:embed="rId10"/>
          <a:stretch>
            <a:fillRect/>
          </a:stretch>
        </p:blipFill>
        <p:spPr>
          <a:xfrm>
            <a:off x="1952576" y="5064479"/>
            <a:ext cx="780000" cy="724322"/>
          </a:xfrm>
          <a:prstGeom prst="rect">
            <a:avLst/>
          </a:prstGeom>
        </p:spPr>
      </p:pic>
      <p:sp>
        <p:nvSpPr>
          <p:cNvPr id="26" name="Rectangle 25"/>
          <p:cNvSpPr/>
          <p:nvPr/>
        </p:nvSpPr>
        <p:spPr>
          <a:xfrm>
            <a:off x="1870568" y="4960698"/>
            <a:ext cx="2911089" cy="105444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smtClean="0">
                <a:solidFill>
                  <a:schemeClr val="bg2">
                    <a:lumMod val="25000"/>
                  </a:schemeClr>
                </a:solidFill>
              </a:rPr>
              <a:t>incontinence</a:t>
            </a:r>
            <a:endParaRPr lang="en-US" dirty="0">
              <a:solidFill>
                <a:schemeClr val="bg2">
                  <a:lumMod val="25000"/>
                </a:schemeClr>
              </a:solidFill>
            </a:endParaRPr>
          </a:p>
        </p:txBody>
      </p:sp>
    </p:spTree>
    <p:extLst>
      <p:ext uri="{BB962C8B-B14F-4D97-AF65-F5344CB8AC3E}">
        <p14:creationId xmlns:p14="http://schemas.microsoft.com/office/powerpoint/2010/main" val="26163077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2554</TotalTime>
  <Words>1327</Words>
  <Application>Microsoft Office PowerPoint</Application>
  <PresentationFormat>Widescreen</PresentationFormat>
  <Paragraphs>179</Paragraphs>
  <Slides>38</Slides>
  <Notes>0</Notes>
  <HiddenSlides>0</HiddenSlides>
  <MMClips>0</MMClips>
  <ScaleCrop>false</ScaleCrop>
  <HeadingPairs>
    <vt:vector size="8" baseType="variant">
      <vt:variant>
        <vt:lpstr>Fonts Used</vt:lpstr>
      </vt:variant>
      <vt:variant>
        <vt:i4>9</vt:i4>
      </vt:variant>
      <vt:variant>
        <vt:lpstr>Theme</vt:lpstr>
      </vt:variant>
      <vt:variant>
        <vt:i4>3</vt:i4>
      </vt:variant>
      <vt:variant>
        <vt:lpstr>Embedded OLE Servers</vt:lpstr>
      </vt:variant>
      <vt:variant>
        <vt:i4>1</vt:i4>
      </vt:variant>
      <vt:variant>
        <vt:lpstr>Slide Titles</vt:lpstr>
      </vt:variant>
      <vt:variant>
        <vt:i4>38</vt:i4>
      </vt:variant>
    </vt:vector>
  </HeadingPairs>
  <TitlesOfParts>
    <vt:vector size="51" baseType="lpstr">
      <vt:lpstr>Agency FB</vt:lpstr>
      <vt:lpstr>Arial</vt:lpstr>
      <vt:lpstr>Calibri</vt:lpstr>
      <vt:lpstr>Calibri Light</vt:lpstr>
      <vt:lpstr>Open Sans</vt:lpstr>
      <vt:lpstr>Rockwell</vt:lpstr>
      <vt:lpstr>Rockwell Condensed</vt:lpstr>
      <vt:lpstr>Times New Roman</vt:lpstr>
      <vt:lpstr>Wingdings</vt:lpstr>
      <vt:lpstr>Wood Type</vt:lpstr>
      <vt:lpstr>Office Theme</vt:lpstr>
      <vt:lpstr>1_Office Theme</vt:lpstr>
      <vt:lpstr>Microsoft PowerPoint Presentation</vt:lpstr>
      <vt:lpstr>Falls in elderly </vt:lpstr>
      <vt:lpstr>Contents of the topic </vt:lpstr>
      <vt:lpstr>Definition </vt:lpstr>
      <vt:lpstr>Incidence in a given year</vt:lpstr>
      <vt:lpstr>injuries</vt:lpstr>
      <vt:lpstr>Burden of falls</vt:lpstr>
      <vt:lpstr>Risk factors</vt:lpstr>
      <vt:lpstr>Intrinsic factors </vt:lpstr>
      <vt:lpstr>Intrinsic factors </vt:lpstr>
      <vt:lpstr>medications</vt:lpstr>
      <vt:lpstr>extrinsic factors</vt:lpstr>
      <vt:lpstr>Risk factors for fall injury</vt:lpstr>
      <vt:lpstr>Case </vt:lpstr>
      <vt:lpstr>What are the identifiable risks for fall in this patient?</vt:lpstr>
      <vt:lpstr>Thank you </vt:lpstr>
      <vt:lpstr>Consequences and assessment of  falls in the elderly Sara Magdy   </vt:lpstr>
      <vt:lpstr>Consequences of Falls in the Elderly </vt:lpstr>
      <vt:lpstr>Physical consequences:</vt:lpstr>
      <vt:lpstr>Social consequences</vt:lpstr>
      <vt:lpstr>Psychological consequences</vt:lpstr>
      <vt:lpstr>Assessment of fall in elderly </vt:lpstr>
      <vt:lpstr>Assessment of fall in elderly </vt:lpstr>
      <vt:lpstr>Identification of falls history </vt:lpstr>
      <vt:lpstr>Physical examination</vt:lpstr>
      <vt:lpstr>Physical examination</vt:lpstr>
      <vt:lpstr>Evaluate gait,strength,and balance</vt:lpstr>
      <vt:lpstr>PowerPoint Presentation</vt:lpstr>
      <vt:lpstr>Testing and imaging</vt:lpstr>
      <vt:lpstr>PowerPoint Presentation</vt:lpstr>
      <vt:lpstr> PREVENTING FALLS IN THE ELDERLY</vt:lpstr>
      <vt:lpstr> Effective Interventions to Reduce Falls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Falls in elderly</dc:title>
  <dc:creator>Magdy</dc:creator>
  <cp:lastModifiedBy>Magdy</cp:lastModifiedBy>
  <cp:revision>48</cp:revision>
  <dcterms:created xsi:type="dcterms:W3CDTF">2023-12-08T17:56:37Z</dcterms:created>
  <dcterms:modified xsi:type="dcterms:W3CDTF">2023-12-15T15:55:48Z</dcterms:modified>
</cp:coreProperties>
</file>